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91" r:id="rId34"/>
    <p:sldId id="392" r:id="rId35"/>
    <p:sldId id="393" r:id="rId36"/>
    <p:sldId id="394" r:id="rId37"/>
    <p:sldId id="395" r:id="rId38"/>
    <p:sldId id="396" r:id="rId39"/>
    <p:sldId id="397" r:id="rId40"/>
    <p:sldId id="398" r:id="rId41"/>
    <p:sldId id="400" r:id="rId42"/>
    <p:sldId id="401" r:id="rId43"/>
    <p:sldId id="402" r:id="rId44"/>
    <p:sldId id="403" r:id="rId45"/>
    <p:sldId id="409" r:id="rId46"/>
    <p:sldId id="410" r:id="rId47"/>
    <p:sldId id="404" r:id="rId48"/>
    <p:sldId id="405" r:id="rId49"/>
    <p:sldId id="406" r:id="rId50"/>
    <p:sldId id="407" r:id="rId51"/>
    <p:sldId id="408" r:id="rId52"/>
    <p:sldId id="411" r:id="rId53"/>
    <p:sldId id="412" r:id="rId54"/>
    <p:sldId id="413" r:id="rId55"/>
    <p:sldId id="414" r:id="rId56"/>
    <p:sldId id="415" r:id="rId57"/>
    <p:sldId id="416" r:id="rId58"/>
    <p:sldId id="417"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18" r:id="rId72"/>
    <p:sldId id="399" r:id="rId73"/>
    <p:sldId id="389" r:id="rId74"/>
    <p:sldId id="431" r:id="rId75"/>
    <p:sldId id="432" r:id="rId76"/>
    <p:sldId id="433" r:id="rId77"/>
    <p:sldId id="434" r:id="rId78"/>
    <p:sldId id="435" r:id="rId79"/>
    <p:sldId id="436" r:id="rId80"/>
    <p:sldId id="437" r:id="rId81"/>
    <p:sldId id="438" r:id="rId82"/>
    <p:sldId id="439" r:id="rId83"/>
    <p:sldId id="440" r:id="rId84"/>
    <p:sldId id="441" r:id="rId85"/>
    <p:sldId id="443" r:id="rId86"/>
    <p:sldId id="444" r:id="rId87"/>
    <p:sldId id="445" r:id="rId88"/>
    <p:sldId id="446" r:id="rId89"/>
    <p:sldId id="447" r:id="rId90"/>
    <p:sldId id="448" r:id="rId91"/>
    <p:sldId id="449" r:id="rId92"/>
    <p:sldId id="450" r:id="rId93"/>
    <p:sldId id="451" r:id="rId94"/>
    <p:sldId id="452" r:id="rId95"/>
    <p:sldId id="453" r:id="rId96"/>
    <p:sldId id="454" r:id="rId97"/>
    <p:sldId id="455" r:id="rId98"/>
    <p:sldId id="456" r:id="rId99"/>
    <p:sldId id="457" r:id="rId100"/>
    <p:sldId id="458" r:id="rId101"/>
    <p:sldId id="459" r:id="rId102"/>
    <p:sldId id="460" r:id="rId103"/>
    <p:sldId id="442" r:id="rId104"/>
    <p:sldId id="390" r:id="rId105"/>
    <p:sldId id="461" r:id="rId106"/>
    <p:sldId id="462" r:id="rId107"/>
    <p:sldId id="463" r:id="rId108"/>
    <p:sldId id="464" r:id="rId109"/>
    <p:sldId id="465" r:id="rId110"/>
    <p:sldId id="466" r:id="rId111"/>
    <p:sldId id="467" r:id="rId112"/>
    <p:sldId id="468" r:id="rId113"/>
    <p:sldId id="469" r:id="rId114"/>
    <p:sldId id="470" r:id="rId115"/>
    <p:sldId id="475" r:id="rId116"/>
    <p:sldId id="476" r:id="rId117"/>
    <p:sldId id="477" r:id="rId118"/>
    <p:sldId id="478" r:id="rId119"/>
    <p:sldId id="479" r:id="rId120"/>
    <p:sldId id="480" r:id="rId121"/>
    <p:sldId id="471" r:id="rId122"/>
    <p:sldId id="472" r:id="rId123"/>
    <p:sldId id="481" r:id="rId124"/>
    <p:sldId id="482" r:id="rId125"/>
    <p:sldId id="483" r:id="rId126"/>
    <p:sldId id="484" r:id="rId127"/>
    <p:sldId id="485" r:id="rId128"/>
    <p:sldId id="486" r:id="rId129"/>
    <p:sldId id="487" r:id="rId130"/>
    <p:sldId id="488" r:id="rId131"/>
    <p:sldId id="473" r:id="rId132"/>
    <p:sldId id="474" r:id="rId1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1"/>
            <p14:sldId id="392"/>
            <p14:sldId id="393"/>
            <p14:sldId id="394"/>
            <p14:sldId id="395"/>
            <p14:sldId id="396"/>
            <p14:sldId id="397"/>
            <p14:sldId id="398"/>
            <p14:sldId id="400"/>
            <p14:sldId id="401"/>
            <p14:sldId id="402"/>
            <p14:sldId id="403"/>
            <p14:sldId id="409"/>
            <p14:sldId id="410"/>
            <p14:sldId id="404"/>
            <p14:sldId id="405"/>
            <p14:sldId id="406"/>
            <p14:sldId id="407"/>
            <p14:sldId id="408"/>
            <p14:sldId id="411"/>
            <p14:sldId id="412"/>
            <p14:sldId id="413"/>
            <p14:sldId id="414"/>
            <p14:sldId id="415"/>
            <p14:sldId id="416"/>
            <p14:sldId id="417"/>
            <p14:sldId id="419"/>
            <p14:sldId id="420"/>
            <p14:sldId id="421"/>
            <p14:sldId id="422"/>
            <p14:sldId id="423"/>
            <p14:sldId id="424"/>
            <p14:sldId id="425"/>
            <p14:sldId id="426"/>
            <p14:sldId id="427"/>
            <p14:sldId id="428"/>
            <p14:sldId id="429"/>
            <p14:sldId id="430"/>
            <p14:sldId id="418"/>
            <p14:sldId id="399"/>
            <p14:sldId id="389"/>
            <p14:sldId id="431"/>
            <p14:sldId id="432"/>
            <p14:sldId id="433"/>
            <p14:sldId id="434"/>
            <p14:sldId id="435"/>
            <p14:sldId id="436"/>
            <p14:sldId id="437"/>
            <p14:sldId id="438"/>
            <p14:sldId id="439"/>
            <p14:sldId id="440"/>
            <p14:sldId id="441"/>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42"/>
            <p14:sldId id="390"/>
            <p14:sldId id="461"/>
            <p14:sldId id="462"/>
            <p14:sldId id="463"/>
            <p14:sldId id="464"/>
            <p14:sldId id="465"/>
            <p14:sldId id="466"/>
            <p14:sldId id="467"/>
            <p14:sldId id="468"/>
            <p14:sldId id="469"/>
            <p14:sldId id="470"/>
            <p14:sldId id="475"/>
            <p14:sldId id="476"/>
            <p14:sldId id="477"/>
            <p14:sldId id="478"/>
            <p14:sldId id="479"/>
            <p14:sldId id="480"/>
            <p14:sldId id="471"/>
            <p14:sldId id="472"/>
            <p14:sldId id="481"/>
            <p14:sldId id="482"/>
            <p14:sldId id="483"/>
            <p14:sldId id="484"/>
            <p14:sldId id="485"/>
            <p14:sldId id="486"/>
            <p14:sldId id="487"/>
            <p14:sldId id="488"/>
            <p14:sldId id="473"/>
            <p14:sldId id="4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1" autoAdjust="0"/>
    <p:restoredTop sz="94660"/>
  </p:normalViewPr>
  <p:slideViewPr>
    <p:cSldViewPr snapToGrid="0">
      <p:cViewPr varScale="1">
        <p:scale>
          <a:sx n="66" d="100"/>
          <a:sy n="66" d="100"/>
        </p:scale>
        <p:origin x="53"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21.04.2024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A5239448-0C3E-42FD-AA20-A8151A79FB0D}" type="slidenum">
              <a:rPr lang="uk-UA" smtClean="0"/>
              <a:t>6</a:t>
            </a:fld>
            <a:endParaRPr lang="uk-UA"/>
          </a:p>
        </p:txBody>
      </p:sp>
    </p:spTree>
    <p:extLst>
      <p:ext uri="{BB962C8B-B14F-4D97-AF65-F5344CB8AC3E}">
        <p14:creationId xmlns:p14="http://schemas.microsoft.com/office/powerpoint/2010/main" val="148312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21.04.2024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21.04.2024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ru.cppreference.com/w/cpp/language/value_categor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ru-RU" b="1" dirty="0" err="1"/>
              <a:t>Розумні</a:t>
            </a:r>
            <a:r>
              <a:rPr lang="ru-RU" b="1" dirty="0"/>
              <a:t> </a:t>
            </a:r>
            <a:r>
              <a:rPr lang="ru-RU" b="1" dirty="0" err="1"/>
              <a:t>вказівники</a:t>
            </a:r>
            <a:r>
              <a:rPr lang="ru-RU" b="1" dirty="0"/>
              <a:t> і Семантика </a:t>
            </a:r>
            <a:r>
              <a:rPr lang="ru-RU" b="1" dirty="0" err="1"/>
              <a:t>переміщення</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en-US" dirty="0"/>
              <a:t>_</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користувач</a:t>
            </a:r>
            <a:r>
              <a:rPr lang="ru-RU" sz="1800" dirty="0"/>
              <a:t> </a:t>
            </a:r>
            <a:r>
              <a:rPr lang="ru-RU" sz="1800" dirty="0" err="1"/>
              <a:t>введе</a:t>
            </a:r>
            <a:r>
              <a:rPr lang="ru-RU" sz="1800" dirty="0"/>
              <a:t> </a:t>
            </a:r>
            <a:r>
              <a:rPr lang="ru-RU" sz="1800" dirty="0" err="1"/>
              <a:t>ненульове</a:t>
            </a:r>
            <a:r>
              <a:rPr lang="ru-RU" sz="1800" dirty="0"/>
              <a:t> </a:t>
            </a:r>
            <a:r>
              <a:rPr lang="ru-RU" sz="1800" dirty="0" err="1"/>
              <a:t>ціле</a:t>
            </a:r>
            <a:r>
              <a:rPr lang="ru-RU" sz="1800" dirty="0"/>
              <a:t> число, то результат </a:t>
            </a:r>
            <a:r>
              <a:rPr lang="ru-RU" sz="1800" dirty="0" err="1"/>
              <a:t>виконання</a:t>
            </a:r>
            <a:r>
              <a:rPr lang="ru-RU" sz="1800" dirty="0"/>
              <a:t> </a:t>
            </a:r>
            <a:r>
              <a:rPr lang="ru-RU" sz="1800" dirty="0" err="1"/>
              <a:t>програми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ж </a:t>
            </a:r>
            <a:r>
              <a:rPr lang="ru-RU" sz="1800" dirty="0" err="1"/>
              <a:t>користувач</a:t>
            </a:r>
            <a:r>
              <a:rPr lang="ru-RU" sz="1800" dirty="0"/>
              <a:t> </a:t>
            </a:r>
            <a:r>
              <a:rPr lang="ru-RU" sz="1800" dirty="0" err="1"/>
              <a:t>введе</a:t>
            </a:r>
            <a:r>
              <a:rPr lang="ru-RU" sz="1800" dirty="0"/>
              <a:t> нуль, то </a:t>
            </a:r>
            <a:r>
              <a:rPr lang="ru-RU" sz="1800" dirty="0" err="1"/>
              <a:t>функція</a:t>
            </a:r>
            <a:r>
              <a:rPr lang="ru-RU" sz="1800" dirty="0"/>
              <a:t> </a:t>
            </a:r>
            <a:r>
              <a:rPr lang="ru-RU" sz="1800" dirty="0" err="1">
                <a:solidFill>
                  <a:schemeClr val="accent5">
                    <a:lumMod val="75000"/>
                  </a:schemeClr>
                </a:solidFill>
                <a:latin typeface="Consolas" panose="020B0609020204030204" pitchFamily="49" charset="0"/>
              </a:rPr>
              <a:t>myFunction</a:t>
            </a:r>
            <a:r>
              <a:rPr lang="ru-RU" sz="1800" dirty="0">
                <a:solidFill>
                  <a:schemeClr val="accent5">
                    <a:lumMod val="75000"/>
                  </a:schemeClr>
                </a:solidFill>
                <a:latin typeface="Consolas" panose="020B0609020204030204" pitchFamily="49" charset="0"/>
              </a:rPr>
              <a:t>() </a:t>
            </a:r>
            <a:r>
              <a:rPr lang="ru-RU" sz="1800" dirty="0" err="1"/>
              <a:t>передчасно</a:t>
            </a:r>
            <a:r>
              <a:rPr lang="ru-RU" sz="1800" dirty="0"/>
              <a:t> завершить </a:t>
            </a:r>
            <a:r>
              <a:rPr lang="ru-RU" sz="1800" dirty="0" err="1"/>
              <a:t>своє</a:t>
            </a:r>
            <a:r>
              <a:rPr lang="ru-RU" sz="1800" dirty="0"/>
              <a:t> </a:t>
            </a:r>
            <a:r>
              <a:rPr lang="ru-RU" sz="1800" dirty="0" err="1"/>
              <a:t>виконання</a:t>
            </a:r>
            <a:r>
              <a:rPr lang="ru-RU" sz="1800" dirty="0"/>
              <a:t>, і ми </a:t>
            </a:r>
            <a:r>
              <a:rPr lang="ru-RU" sz="1800" dirty="0" err="1"/>
              <a:t>побачимо</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навіть</a:t>
            </a:r>
            <a:r>
              <a:rPr lang="ru-RU" sz="1800" dirty="0"/>
              <a:t> коли </a:t>
            </a:r>
            <a:r>
              <a:rPr lang="ru-RU" sz="1800" dirty="0" err="1"/>
              <a:t>користувач</a:t>
            </a:r>
            <a:r>
              <a:rPr lang="ru-RU" sz="1800" dirty="0"/>
              <a:t> </a:t>
            </a:r>
            <a:r>
              <a:rPr lang="ru-RU" sz="1800" dirty="0" err="1"/>
              <a:t>введе</a:t>
            </a:r>
            <a:r>
              <a:rPr lang="ru-RU" sz="1800" dirty="0"/>
              <a:t> нуль, і </a:t>
            </a:r>
            <a:r>
              <a:rPr lang="ru-RU" sz="1800" dirty="0" err="1"/>
              <a:t>функція</a:t>
            </a:r>
            <a:r>
              <a:rPr lang="ru-RU" sz="1800" dirty="0"/>
              <a:t> </a:t>
            </a:r>
            <a:r>
              <a:rPr lang="ru-RU" sz="1800" dirty="0" err="1"/>
              <a:t>передчасно</a:t>
            </a:r>
            <a:r>
              <a:rPr lang="ru-RU" sz="1800" dirty="0"/>
              <a:t> завершить </a:t>
            </a:r>
            <a:r>
              <a:rPr lang="ru-RU" sz="1800" dirty="0" err="1"/>
              <a:t>своє</a:t>
            </a:r>
            <a:r>
              <a:rPr lang="ru-RU" sz="1800" dirty="0"/>
              <a:t> </a:t>
            </a:r>
            <a:r>
              <a:rPr lang="ru-RU" sz="1800" dirty="0" err="1"/>
              <a:t>виконання</a:t>
            </a:r>
            <a:r>
              <a:rPr lang="ru-RU" sz="1800" dirty="0"/>
              <a:t>, </a:t>
            </a:r>
            <a:r>
              <a:rPr lang="ru-RU" sz="1800" dirty="0" err="1">
                <a:solidFill>
                  <a:schemeClr val="accent5">
                    <a:lumMod val="75000"/>
                  </a:schemeClr>
                </a:solidFill>
                <a:latin typeface="Consolas" panose="020B0609020204030204" pitchFamily="49" charset="0"/>
              </a:rPr>
              <a:t>Item</a:t>
            </a:r>
            <a:r>
              <a:rPr lang="ru-RU" sz="1800" dirty="0"/>
              <a:t> як і </a:t>
            </a:r>
            <a:r>
              <a:rPr lang="ru-RU" sz="1800" dirty="0" err="1"/>
              <a:t>раніше</a:t>
            </a:r>
            <a:r>
              <a:rPr lang="ru-RU" sz="1800" dirty="0"/>
              <a:t> буде </a:t>
            </a:r>
            <a:r>
              <a:rPr lang="ru-RU" sz="1800" dirty="0" err="1"/>
              <a:t>коректно</a:t>
            </a:r>
            <a:r>
              <a:rPr lang="ru-RU" sz="1800" dirty="0"/>
              <a:t> </a:t>
            </a:r>
            <a:r>
              <a:rPr lang="ru-RU" sz="1800" dirty="0" err="1"/>
              <a:t>видалений</a:t>
            </a:r>
            <a:r>
              <a:rPr lang="ru-RU" sz="1800" dirty="0"/>
              <a:t>.</a:t>
            </a:r>
            <a:endParaRPr lang="uk-UA" sz="1800" dirty="0"/>
          </a:p>
        </p:txBody>
      </p:sp>
      <p:pic>
        <p:nvPicPr>
          <p:cNvPr id="5" name="Picture 4">
            <a:extLst>
              <a:ext uri="{FF2B5EF4-FFF2-40B4-BE49-F238E27FC236}">
                <a16:creationId xmlns:a16="http://schemas.microsoft.com/office/drawing/2014/main" id="{2684D162-0E46-4D2F-B186-B6955D8754D1}"/>
              </a:ext>
            </a:extLst>
          </p:cNvPr>
          <p:cNvPicPr>
            <a:picLocks noChangeAspect="1"/>
          </p:cNvPicPr>
          <p:nvPr/>
        </p:nvPicPr>
        <p:blipFill>
          <a:blip r:embed="rId2"/>
          <a:stretch>
            <a:fillRect/>
          </a:stretch>
        </p:blipFill>
        <p:spPr>
          <a:xfrm>
            <a:off x="4705155" y="1323564"/>
            <a:ext cx="2781688" cy="1571844"/>
          </a:xfrm>
          <a:prstGeom prst="rect">
            <a:avLst/>
          </a:prstGeom>
        </p:spPr>
      </p:pic>
      <p:pic>
        <p:nvPicPr>
          <p:cNvPr id="7" name="Picture 6">
            <a:extLst>
              <a:ext uri="{FF2B5EF4-FFF2-40B4-BE49-F238E27FC236}">
                <a16:creationId xmlns:a16="http://schemas.microsoft.com/office/drawing/2014/main" id="{212ADB85-C150-4960-A256-A92BE8699636}"/>
              </a:ext>
            </a:extLst>
          </p:cNvPr>
          <p:cNvPicPr>
            <a:picLocks noChangeAspect="1"/>
          </p:cNvPicPr>
          <p:nvPr/>
        </p:nvPicPr>
        <p:blipFill>
          <a:blip r:embed="rId3"/>
          <a:stretch>
            <a:fillRect/>
          </a:stretch>
        </p:blipFill>
        <p:spPr>
          <a:xfrm>
            <a:off x="4705155" y="3530134"/>
            <a:ext cx="2791215" cy="1209844"/>
          </a:xfrm>
          <a:prstGeom prst="rect">
            <a:avLst/>
          </a:prstGeom>
        </p:spPr>
      </p:pic>
    </p:spTree>
    <p:extLst>
      <p:ext uri="{BB962C8B-B14F-4D97-AF65-F5344CB8AC3E}">
        <p14:creationId xmlns:p14="http://schemas.microsoft.com/office/powerpoint/2010/main" val="3894444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Розумні вказівники в якості членів класу видаляють свій ресурс тільки в тому випадку, якщо об’єкт класу виходить з області видимості. Якщо ми виділимо об’єкт класу динамічно і не видалимо його належним чином, то об’єкт класу ніколи не вийде з області видимості, і розумний вказівник не зможе очистити ресурс, який він зберігає.</a:t>
            </a:r>
          </a:p>
        </p:txBody>
      </p:sp>
    </p:spTree>
    <p:extLst>
      <p:ext uri="{BB962C8B-B14F-4D97-AF65-F5344CB8AC3E}">
        <p14:creationId xmlns:p14="http://schemas.microsoft.com/office/powerpoint/2010/main" val="392122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№2</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971419" cy="6000307"/>
          </a:xfrm>
        </p:spPr>
        <p:txBody>
          <a:bodyPr>
            <a:normAutofit/>
          </a:bodyPr>
          <a:lstStyle/>
          <a:p>
            <a:pPr marL="540000" indent="360000">
              <a:lnSpc>
                <a:spcPct val="150000"/>
              </a:lnSpc>
              <a:spcBef>
                <a:spcPts val="0"/>
              </a:spcBef>
              <a:buNone/>
            </a:pPr>
            <a:r>
              <a:rPr lang="ru-RU" sz="1800" dirty="0" err="1"/>
              <a:t>Змініть</a:t>
            </a:r>
            <a:r>
              <a:rPr lang="ru-RU" sz="1800" dirty="0"/>
              <a:t> </a:t>
            </a:r>
            <a:r>
              <a:rPr lang="ru-RU" sz="1800" dirty="0" err="1"/>
              <a:t>наступну</a:t>
            </a:r>
            <a:r>
              <a:rPr lang="ru-RU" sz="1800" dirty="0"/>
              <a:t> </a:t>
            </a:r>
            <a:r>
              <a:rPr lang="ru-RU" sz="1800" dirty="0" err="1"/>
              <a:t>програму</a:t>
            </a:r>
            <a:r>
              <a:rPr lang="ru-RU" sz="1800" dirty="0"/>
              <a:t>, </a:t>
            </a:r>
            <a:r>
              <a:rPr lang="ru-RU" sz="1800" dirty="0" err="1"/>
              <a:t>замінивши</a:t>
            </a:r>
            <a:r>
              <a:rPr lang="ru-RU" sz="1800" dirty="0"/>
              <a:t> </a:t>
            </a:r>
            <a:r>
              <a:rPr lang="ru-RU" sz="1800" dirty="0" err="1"/>
              <a:t>звичайний</a:t>
            </a:r>
            <a:r>
              <a:rPr lang="ru-RU" sz="1800" dirty="0"/>
              <a:t> </a:t>
            </a:r>
            <a:r>
              <a:rPr lang="ru-RU" sz="1800" dirty="0" err="1"/>
              <a:t>вказівник</a:t>
            </a:r>
            <a:r>
              <a:rPr lang="ru-RU" sz="1800" dirty="0"/>
              <a:t> на </a:t>
            </a:r>
            <a:r>
              <a:rPr lang="ru-RU" sz="1800" dirty="0" err="1"/>
              <a:t>розумний</a:t>
            </a:r>
            <a:r>
              <a:rPr lang="ru-RU" sz="1800" dirty="0"/>
              <a:t> </a:t>
            </a:r>
            <a:r>
              <a:rPr lang="ru-RU" sz="1800" dirty="0" err="1"/>
              <a:t>вказівник</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unique_ptr</a:t>
            </a:r>
            <a:r>
              <a:rPr lang="ru-RU" sz="1800" dirty="0"/>
              <a:t>, де </a:t>
            </a:r>
            <a:r>
              <a:rPr lang="ru-RU" sz="1800" dirty="0" err="1"/>
              <a:t>це</a:t>
            </a:r>
            <a:r>
              <a:rPr lang="ru-RU" sz="1800" dirty="0"/>
              <a:t> </a:t>
            </a:r>
            <a:r>
              <a:rPr lang="ru-RU" sz="1800" dirty="0" err="1"/>
              <a:t>необхідно</a:t>
            </a:r>
            <a:r>
              <a:rPr lang="ru-RU" sz="1800" dirty="0"/>
              <a:t>:</a:t>
            </a:r>
            <a:endParaRPr lang="uk-UA" sz="1800" dirty="0"/>
          </a:p>
        </p:txBody>
      </p:sp>
      <p:pic>
        <p:nvPicPr>
          <p:cNvPr id="5" name="Picture 4">
            <a:extLst>
              <a:ext uri="{FF2B5EF4-FFF2-40B4-BE49-F238E27FC236}">
                <a16:creationId xmlns:a16="http://schemas.microsoft.com/office/drawing/2014/main" id="{B8BD7866-DA1C-431A-A3BE-70B21246D115}"/>
              </a:ext>
            </a:extLst>
          </p:cNvPr>
          <p:cNvPicPr>
            <a:picLocks noChangeAspect="1"/>
          </p:cNvPicPr>
          <p:nvPr/>
        </p:nvPicPr>
        <p:blipFill>
          <a:blip r:embed="rId2"/>
          <a:stretch>
            <a:fillRect/>
          </a:stretch>
        </p:blipFill>
        <p:spPr>
          <a:xfrm>
            <a:off x="6971419" y="0"/>
            <a:ext cx="5220580" cy="6858000"/>
          </a:xfrm>
          <a:prstGeom prst="rect">
            <a:avLst/>
          </a:prstGeom>
        </p:spPr>
      </p:pic>
    </p:spTree>
    <p:extLst>
      <p:ext uri="{BB962C8B-B14F-4D97-AF65-F5344CB8AC3E}">
        <p14:creationId xmlns:p14="http://schemas.microsoft.com/office/powerpoint/2010/main" val="1544119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201FB619-CD74-4402-8EA2-6AB3786A9231}"/>
              </a:ext>
            </a:extLst>
          </p:cNvPr>
          <p:cNvPicPr>
            <a:picLocks noChangeAspect="1"/>
          </p:cNvPicPr>
          <p:nvPr/>
        </p:nvPicPr>
        <p:blipFill>
          <a:blip r:embed="rId2"/>
          <a:stretch>
            <a:fillRect/>
          </a:stretch>
        </p:blipFill>
        <p:spPr>
          <a:xfrm>
            <a:off x="2080941" y="0"/>
            <a:ext cx="8030117" cy="6858000"/>
          </a:xfrm>
          <a:prstGeom prst="rect">
            <a:avLst/>
          </a:prstGeom>
        </p:spPr>
      </p:pic>
    </p:spTree>
    <p:extLst>
      <p:ext uri="{BB962C8B-B14F-4D97-AF65-F5344CB8AC3E}">
        <p14:creationId xmlns:p14="http://schemas.microsoft.com/office/powerpoint/2010/main" val="36830757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shared_ptr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 можете мати кілька розумних вказівників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які вказують на один і той же ресурс. 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відстежує кількість власників у кожного отриманого ресурсу. До тих пір, поки хоча б один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володіє ресурсом, цей ресурс не буде знищено, навіть якщо видалити всі інші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які також володіють цим ресурсом). Як тільки останній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який володіє ресурсом, вийде з області видимості (або йому </a:t>
            </a:r>
            <a:r>
              <a:rPr lang="uk-UA" sz="1800" dirty="0" err="1"/>
              <a:t>передадуть</a:t>
            </a:r>
            <a:r>
              <a:rPr lang="uk-UA" sz="1800" dirty="0"/>
              <a:t> інший ресурс для управління), тоді ресурс буде знищено.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знаходиться в заголовку </a:t>
            </a:r>
            <a:r>
              <a:rPr lang="en-US" sz="1800" dirty="0">
                <a:solidFill>
                  <a:schemeClr val="accent5">
                    <a:lumMod val="75000"/>
                  </a:schemeClr>
                </a:solidFill>
                <a:latin typeface="Consolas" panose="020B0609020204030204" pitchFamily="49" charset="0"/>
              </a:rPr>
              <a:t>memory</a:t>
            </a:r>
            <a:r>
              <a:rPr lang="en-US" sz="1800" dirty="0"/>
              <a:t>.</a:t>
            </a:r>
            <a:endParaRPr lang="uk-UA" sz="1800" dirty="0"/>
          </a:p>
        </p:txBody>
      </p:sp>
    </p:spTree>
    <p:extLst>
      <p:ext uri="{BB962C8B-B14F-4D97-AF65-F5344CB8AC3E}">
        <p14:creationId xmlns:p14="http://schemas.microsoft.com/office/powerpoint/2010/main" val="2813480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52FC733D-A35F-4B78-AF4A-B936884DB139}"/>
              </a:ext>
            </a:extLst>
          </p:cNvPr>
          <p:cNvPicPr>
            <a:picLocks noChangeAspect="1"/>
          </p:cNvPicPr>
          <p:nvPr/>
        </p:nvPicPr>
        <p:blipFill>
          <a:blip r:embed="rId2"/>
          <a:stretch>
            <a:fillRect/>
          </a:stretch>
        </p:blipFill>
        <p:spPr>
          <a:xfrm>
            <a:off x="0" y="609384"/>
            <a:ext cx="12192000" cy="5639232"/>
          </a:xfrm>
          <a:prstGeom prst="rect">
            <a:avLst/>
          </a:prstGeom>
        </p:spPr>
      </p:pic>
      <p:pic>
        <p:nvPicPr>
          <p:cNvPr id="7" name="Picture 6">
            <a:extLst>
              <a:ext uri="{FF2B5EF4-FFF2-40B4-BE49-F238E27FC236}">
                <a16:creationId xmlns:a16="http://schemas.microsoft.com/office/drawing/2014/main" id="{88B39DAF-2E7D-4A51-A6C2-28000DBA27B6}"/>
              </a:ext>
            </a:extLst>
          </p:cNvPr>
          <p:cNvPicPr>
            <a:picLocks noChangeAspect="1"/>
          </p:cNvPicPr>
          <p:nvPr/>
        </p:nvPicPr>
        <p:blipFill>
          <a:blip r:embed="rId3"/>
          <a:stretch>
            <a:fillRect/>
          </a:stretch>
        </p:blipFill>
        <p:spPr>
          <a:xfrm>
            <a:off x="7627896" y="964082"/>
            <a:ext cx="4344006" cy="1619476"/>
          </a:xfrm>
          <a:prstGeom prst="rect">
            <a:avLst/>
          </a:prstGeom>
        </p:spPr>
      </p:pic>
    </p:spTree>
    <p:extLst>
      <p:ext uri="{BB962C8B-B14F-4D97-AF65-F5344CB8AC3E}">
        <p14:creationId xmlns:p14="http://schemas.microsoft.com/office/powerpoint/2010/main" val="3272430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 динамічно виділяємо об’єкт класу </a:t>
            </a:r>
            <a:r>
              <a:rPr lang="en-US" sz="1800" dirty="0">
                <a:solidFill>
                  <a:schemeClr val="accent5">
                    <a:lumMod val="75000"/>
                  </a:schemeClr>
                </a:solidFill>
                <a:latin typeface="Consolas" panose="020B0609020204030204" pitchFamily="49" charset="0"/>
              </a:rPr>
              <a:t>Item</a:t>
            </a:r>
            <a:r>
              <a:rPr lang="en-US" sz="1800" dirty="0"/>
              <a:t> </a:t>
            </a:r>
            <a:r>
              <a:rPr lang="uk-UA" sz="1800" dirty="0"/>
              <a:t>і передаємо його вказівнику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з ім’ям </a:t>
            </a:r>
            <a:r>
              <a:rPr lang="en-US" sz="1800" dirty="0">
                <a:solidFill>
                  <a:schemeClr val="accent5">
                    <a:lumMod val="75000"/>
                  </a:schemeClr>
                </a:solidFill>
                <a:latin typeface="Consolas" panose="020B0609020204030204" pitchFamily="49" charset="0"/>
              </a:rPr>
              <a:t>ptr1</a:t>
            </a:r>
            <a:r>
              <a:rPr lang="en-US" sz="1800" dirty="0"/>
              <a:t>. </a:t>
            </a:r>
            <a:r>
              <a:rPr lang="uk-UA" sz="1800" dirty="0"/>
              <a:t>Всередині вкладеного блоку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ми використовуємо семантику копіювання (яка дозволена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оскільки одним ресурсом можуть володіти відразу кілька розумних вказівників) для створення другого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(ptr2)</a:t>
            </a:r>
            <a:r>
              <a:rPr lang="en-US" sz="1800" dirty="0"/>
              <a:t>, </a:t>
            </a:r>
            <a:r>
              <a:rPr lang="uk-UA" sz="1800" dirty="0"/>
              <a:t>який вказує на той же виділений </a:t>
            </a:r>
            <a:r>
              <a:rPr lang="en-US" sz="1800" dirty="0">
                <a:solidFill>
                  <a:schemeClr val="accent5">
                    <a:lumMod val="75000"/>
                  </a:schemeClr>
                </a:solidFill>
                <a:latin typeface="Consolas" panose="020B0609020204030204" pitchFamily="49" charset="0"/>
              </a:rPr>
              <a:t>Item</a:t>
            </a:r>
            <a:r>
              <a:rPr lang="en-US" sz="1800" dirty="0"/>
              <a:t>. </a:t>
            </a:r>
            <a:r>
              <a:rPr lang="uk-UA" sz="1800" dirty="0"/>
              <a:t>Коли </a:t>
            </a:r>
            <a:r>
              <a:rPr lang="en-US" sz="1800" dirty="0">
                <a:solidFill>
                  <a:schemeClr val="accent5">
                    <a:lumMod val="75000"/>
                  </a:schemeClr>
                </a:solidFill>
                <a:latin typeface="Consolas" panose="020B0609020204030204" pitchFamily="49" charset="0"/>
              </a:rPr>
              <a:t>ptr2</a:t>
            </a:r>
            <a:r>
              <a:rPr lang="en-US" sz="1800" dirty="0"/>
              <a:t> </a:t>
            </a:r>
            <a:r>
              <a:rPr lang="uk-UA" sz="1800" dirty="0"/>
              <a:t>виходить з області видимості, </a:t>
            </a:r>
            <a:r>
              <a:rPr lang="en-US" sz="1800" dirty="0">
                <a:solidFill>
                  <a:schemeClr val="accent5">
                    <a:lumMod val="75000"/>
                  </a:schemeClr>
                </a:solidFill>
                <a:latin typeface="Consolas" panose="020B0609020204030204" pitchFamily="49" charset="0"/>
              </a:rPr>
              <a:t>Item</a:t>
            </a:r>
            <a:r>
              <a:rPr lang="en-US" sz="1800" dirty="0"/>
              <a:t> </a:t>
            </a:r>
            <a:r>
              <a:rPr lang="uk-UA" sz="1800" dirty="0"/>
              <a:t>не знищується, тому що </a:t>
            </a:r>
            <a:r>
              <a:rPr lang="en-US" sz="1800" dirty="0">
                <a:solidFill>
                  <a:schemeClr val="accent5">
                    <a:lumMod val="75000"/>
                  </a:schemeClr>
                </a:solidFill>
                <a:latin typeface="Consolas" panose="020B0609020204030204" pitchFamily="49" charset="0"/>
              </a:rPr>
              <a:t>ptr1</a:t>
            </a:r>
            <a:r>
              <a:rPr lang="en-US" sz="1800" dirty="0"/>
              <a:t> </a:t>
            </a:r>
            <a:r>
              <a:rPr lang="uk-UA" sz="1800" dirty="0"/>
              <a:t>як і раніше вказує на нього. Коли </a:t>
            </a:r>
            <a:r>
              <a:rPr lang="en-US" sz="1800" dirty="0">
                <a:solidFill>
                  <a:schemeClr val="accent5">
                    <a:lumMod val="75000"/>
                  </a:schemeClr>
                </a:solidFill>
                <a:latin typeface="Consolas" panose="020B0609020204030204" pitchFamily="49" charset="0"/>
              </a:rPr>
              <a:t>ptr1</a:t>
            </a:r>
            <a:r>
              <a:rPr lang="en-US" sz="1800" dirty="0"/>
              <a:t> </a:t>
            </a:r>
            <a:r>
              <a:rPr lang="uk-UA" sz="1800" dirty="0"/>
              <a:t>виходить з області видимості, то він зауважує, що більше немає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які б вказували на </a:t>
            </a:r>
            <a:r>
              <a:rPr lang="en-US" sz="1800" dirty="0">
                <a:solidFill>
                  <a:schemeClr val="accent5">
                    <a:lumMod val="75000"/>
                  </a:schemeClr>
                </a:solidFill>
                <a:latin typeface="Consolas" panose="020B0609020204030204" pitchFamily="49" charset="0"/>
              </a:rPr>
              <a:t>Item</a:t>
            </a:r>
            <a:r>
              <a:rPr lang="en-US" sz="1800" dirty="0"/>
              <a:t>, </a:t>
            </a:r>
            <a:r>
              <a:rPr lang="uk-UA" sz="1800" dirty="0"/>
              <a:t>і видаляє </a:t>
            </a:r>
            <a:r>
              <a:rPr lang="en-US" sz="1800" dirty="0">
                <a:solidFill>
                  <a:schemeClr val="accent5">
                    <a:lumMod val="75000"/>
                  </a:schemeClr>
                </a:solidFill>
                <a:latin typeface="Consolas" panose="020B0609020204030204" pitchFamily="49" charset="0"/>
              </a:rPr>
              <a:t>Item</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ми створили другий розумний вказівник з першого розумного вказівника (використовуючи оператор присвоювання копіюванням). Це важливо.</a:t>
            </a:r>
          </a:p>
        </p:txBody>
      </p:sp>
    </p:spTree>
    <p:extLst>
      <p:ext uri="{BB962C8B-B14F-4D97-AF65-F5344CB8AC3E}">
        <p14:creationId xmlns:p14="http://schemas.microsoft.com/office/powerpoint/2010/main" val="253955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C7AA45EF-6796-4414-AF20-74F1E13AA881}"/>
              </a:ext>
            </a:extLst>
          </p:cNvPr>
          <p:cNvPicPr>
            <a:picLocks noChangeAspect="1"/>
          </p:cNvPicPr>
          <p:nvPr/>
        </p:nvPicPr>
        <p:blipFill>
          <a:blip r:embed="rId2"/>
          <a:stretch>
            <a:fillRect/>
          </a:stretch>
        </p:blipFill>
        <p:spPr>
          <a:xfrm>
            <a:off x="1733183" y="0"/>
            <a:ext cx="8725634" cy="6858000"/>
          </a:xfrm>
          <a:prstGeom prst="rect">
            <a:avLst/>
          </a:prstGeom>
        </p:spPr>
      </p:pic>
      <p:pic>
        <p:nvPicPr>
          <p:cNvPr id="7" name="Picture 6">
            <a:extLst>
              <a:ext uri="{FF2B5EF4-FFF2-40B4-BE49-F238E27FC236}">
                <a16:creationId xmlns:a16="http://schemas.microsoft.com/office/drawing/2014/main" id="{575FE349-D0C6-4D7E-8B68-684700810F21}"/>
              </a:ext>
            </a:extLst>
          </p:cNvPr>
          <p:cNvPicPr>
            <a:picLocks noChangeAspect="1"/>
          </p:cNvPicPr>
          <p:nvPr/>
        </p:nvPicPr>
        <p:blipFill>
          <a:blip r:embed="rId3"/>
          <a:stretch>
            <a:fillRect/>
          </a:stretch>
        </p:blipFill>
        <p:spPr>
          <a:xfrm>
            <a:off x="8134039" y="138897"/>
            <a:ext cx="3877350" cy="1747777"/>
          </a:xfrm>
          <a:prstGeom prst="rect">
            <a:avLst/>
          </a:prstGeom>
        </p:spPr>
      </p:pic>
    </p:spTree>
    <p:extLst>
      <p:ext uri="{BB962C8B-B14F-4D97-AF65-F5344CB8AC3E}">
        <p14:creationId xmlns:p14="http://schemas.microsoft.com/office/powerpoint/2010/main" val="2871462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shared_ptr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потім «Бах!» — генерація винятку.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Різниця тут у тому, що ми створили два окремих, незалежних один від одного розумних вказівники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Хоча вони обидва вказують на один і той же </a:t>
            </a:r>
            <a:r>
              <a:rPr lang="en-US" sz="1800" dirty="0">
                <a:solidFill>
                  <a:schemeClr val="accent5">
                    <a:lumMod val="75000"/>
                  </a:schemeClr>
                </a:solidFill>
                <a:latin typeface="Consolas" panose="020B0609020204030204" pitchFamily="49" charset="0"/>
              </a:rPr>
              <a:t>Item</a:t>
            </a:r>
            <a:r>
              <a:rPr lang="en-US" sz="1800" dirty="0"/>
              <a:t>, </a:t>
            </a:r>
            <a:r>
              <a:rPr lang="uk-UA" sz="1800" dirty="0"/>
              <a:t>вони не знають про існування один одного. Коли </a:t>
            </a:r>
            <a:r>
              <a:rPr lang="en-US" sz="1800" dirty="0">
                <a:solidFill>
                  <a:schemeClr val="accent5">
                    <a:lumMod val="75000"/>
                  </a:schemeClr>
                </a:solidFill>
                <a:latin typeface="Consolas" panose="020B0609020204030204" pitchFamily="49" charset="0"/>
              </a:rPr>
              <a:t>ptr2</a:t>
            </a:r>
            <a:r>
              <a:rPr lang="en-US" sz="1800" dirty="0"/>
              <a:t> </a:t>
            </a:r>
            <a:r>
              <a:rPr lang="uk-UA" sz="1800" dirty="0"/>
              <a:t>виходить з області видимості, він думає, що він є єдиним власником </a:t>
            </a:r>
            <a:r>
              <a:rPr lang="en-US" sz="1800" dirty="0">
                <a:solidFill>
                  <a:schemeClr val="accent5">
                    <a:lumMod val="75000"/>
                  </a:schemeClr>
                </a:solidFill>
                <a:latin typeface="Consolas" panose="020B0609020204030204" pitchFamily="49" charset="0"/>
              </a:rPr>
              <a:t>Item-</a:t>
            </a:r>
            <a:r>
              <a:rPr lang="uk-UA" sz="1800" dirty="0"/>
              <a:t>а, тому знищує його. Коли пізніше </a:t>
            </a:r>
            <a:r>
              <a:rPr lang="en-US" sz="1800" dirty="0">
                <a:solidFill>
                  <a:schemeClr val="accent5">
                    <a:lumMod val="75000"/>
                  </a:schemeClr>
                </a:solidFill>
                <a:latin typeface="Consolas" panose="020B0609020204030204" pitchFamily="49" charset="0"/>
              </a:rPr>
              <a:t>ptr1</a:t>
            </a:r>
            <a:r>
              <a:rPr lang="en-US" sz="1800" dirty="0"/>
              <a:t> </a:t>
            </a:r>
            <a:r>
              <a:rPr lang="uk-UA" sz="1800" dirty="0"/>
              <a:t>виходить з області видимості, він думає так само і намагається знову видалити (вже видалений) </a:t>
            </a:r>
            <a:r>
              <a:rPr lang="en-US" sz="1800" dirty="0">
                <a:solidFill>
                  <a:schemeClr val="accent5">
                    <a:lumMod val="75000"/>
                  </a:schemeClr>
                </a:solidFill>
                <a:latin typeface="Consolas" panose="020B0609020204030204" pitchFamily="49" charset="0"/>
              </a:rPr>
              <a:t>Item</a:t>
            </a:r>
            <a:r>
              <a:rPr lang="en-US" sz="1800" dirty="0"/>
              <a:t>. </a:t>
            </a:r>
            <a:r>
              <a:rPr lang="uk-UA" sz="1800" dirty="0"/>
              <a:t>Бах!</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щастя, цього легко уникнути, використовуючи семантику копіювання для створення декількох розумних вказівників, які вказують на один динамічно виділений ресурс.</a:t>
            </a:r>
          </a:p>
        </p:txBody>
      </p:sp>
    </p:spTree>
    <p:extLst>
      <p:ext uri="{BB962C8B-B14F-4D97-AF65-F5344CB8AC3E}">
        <p14:creationId xmlns:p14="http://schemas.microsoft.com/office/powerpoint/2010/main" val="6350671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shared_ptr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Правило: Завжди виконуйте копіювання існуючого </a:t>
            </a:r>
            <a:r>
              <a:rPr lang="en-US" sz="1800" b="1" dirty="0">
                <a:highlight>
                  <a:srgbClr val="00FF00"/>
                </a:highlight>
              </a:rPr>
              <a:t>std::</a:t>
            </a:r>
            <a:r>
              <a:rPr lang="en-US" sz="1800" b="1" dirty="0" err="1">
                <a:highlight>
                  <a:srgbClr val="00FF00"/>
                </a:highlight>
              </a:rPr>
              <a:t>shared_ptr</a:t>
            </a:r>
            <a:r>
              <a:rPr lang="en-US" sz="1800" b="1" dirty="0">
                <a:highlight>
                  <a:srgbClr val="00FF00"/>
                </a:highlight>
              </a:rPr>
              <a:t>, </a:t>
            </a:r>
            <a:r>
              <a:rPr lang="uk-UA" sz="1800" b="1" dirty="0">
                <a:highlight>
                  <a:srgbClr val="00FF00"/>
                </a:highlight>
              </a:rPr>
              <a:t>якщо вам потрібно більше одного </a:t>
            </a:r>
            <a:r>
              <a:rPr lang="en-US" sz="1800" b="1" dirty="0">
                <a:highlight>
                  <a:srgbClr val="00FF00"/>
                </a:highlight>
              </a:rPr>
              <a:t>std::</a:t>
            </a:r>
            <a:r>
              <a:rPr lang="en-US" sz="1800" b="1" dirty="0" err="1">
                <a:highlight>
                  <a:srgbClr val="00FF00"/>
                </a:highlight>
              </a:rPr>
              <a:t>shared_ptr</a:t>
            </a:r>
            <a:r>
              <a:rPr lang="en-US" sz="1800" b="1" dirty="0">
                <a:highlight>
                  <a:srgbClr val="00FF00"/>
                </a:highlight>
              </a:rPr>
              <a:t>, </a:t>
            </a:r>
            <a:r>
              <a:rPr lang="uk-UA" sz="1800" b="1" dirty="0">
                <a:highlight>
                  <a:srgbClr val="00FF00"/>
                </a:highlight>
              </a:rPr>
              <a:t>який вказує на один і той же динамічно виділений ресурс.</a:t>
            </a:r>
          </a:p>
        </p:txBody>
      </p:sp>
    </p:spTree>
    <p:extLst>
      <p:ext uri="{BB962C8B-B14F-4D97-AF65-F5344CB8AC3E}">
        <p14:creationId xmlns:p14="http://schemas.microsoft.com/office/powerpoint/2010/main" val="1010567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a:t>
            </a:r>
            <a:r>
              <a:rPr lang="en-US" b="1" dirty="0" err="1"/>
              <a:t>make_shared</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функцію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можна використовувати для створення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в </a:t>
            </a:r>
            <a:r>
              <a:rPr lang="en-US" sz="1800" dirty="0"/>
              <a:t>C++14, </a:t>
            </a:r>
            <a:r>
              <a:rPr lang="uk-UA" sz="1800" dirty="0"/>
              <a:t>так і функцію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a:t>
            </a:r>
            <a:r>
              <a:rPr lang="en-US" sz="1800" dirty="0"/>
              <a:t> </a:t>
            </a:r>
            <a:r>
              <a:rPr lang="uk-UA" sz="1800" dirty="0"/>
              <a:t>можна (і потрібно) використовувати для створення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Функцію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a:t>
            </a:r>
            <a:r>
              <a:rPr lang="en-US" sz="1800" dirty="0"/>
              <a:t> </a:t>
            </a:r>
            <a:r>
              <a:rPr lang="uk-UA" sz="1800" dirty="0"/>
              <a:t>додали в </a:t>
            </a:r>
            <a:r>
              <a:rPr lang="en-US" sz="1800" dirty="0"/>
              <a:t>C++11.</a:t>
            </a:r>
          </a:p>
          <a:p>
            <a:pPr marL="540000" indent="360000">
              <a:lnSpc>
                <a:spcPct val="150000"/>
              </a:lnSpc>
              <a:spcBef>
                <a:spcPts val="0"/>
              </a:spcBef>
              <a:buNone/>
            </a:pPr>
            <a:r>
              <a:rPr lang="uk-UA" sz="1800" dirty="0"/>
              <a:t>Давайте перепишемо першу програму з даного уроку, додавши функцію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pic>
        <p:nvPicPr>
          <p:cNvPr id="5" name="Picture 4">
            <a:extLst>
              <a:ext uri="{FF2B5EF4-FFF2-40B4-BE49-F238E27FC236}">
                <a16:creationId xmlns:a16="http://schemas.microsoft.com/office/drawing/2014/main" id="{D82CFEBE-DDA5-4CAF-BC9A-E10D220D9236}"/>
              </a:ext>
            </a:extLst>
          </p:cNvPr>
          <p:cNvPicPr>
            <a:picLocks noChangeAspect="1"/>
          </p:cNvPicPr>
          <p:nvPr/>
        </p:nvPicPr>
        <p:blipFill>
          <a:blip r:embed="rId2"/>
          <a:stretch>
            <a:fillRect/>
          </a:stretch>
        </p:blipFill>
        <p:spPr>
          <a:xfrm>
            <a:off x="3379717" y="2496672"/>
            <a:ext cx="5432564" cy="4361327"/>
          </a:xfrm>
          <a:prstGeom prst="rect">
            <a:avLst/>
          </a:prstGeom>
        </p:spPr>
      </p:pic>
    </p:spTree>
    <p:extLst>
      <p:ext uri="{BB962C8B-B14F-4D97-AF65-F5344CB8AC3E}">
        <p14:creationId xmlns:p14="http://schemas.microsoft.com/office/powerpoint/2010/main" val="54624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змінна </a:t>
            </a:r>
            <a:r>
              <a:rPr lang="en-US" sz="1800" dirty="0" err="1">
                <a:solidFill>
                  <a:schemeClr val="accent5">
                    <a:lumMod val="75000"/>
                  </a:schemeClr>
                </a:solidFill>
                <a:latin typeface="Consolas" panose="020B0609020204030204" pitchFamily="49" charset="0"/>
              </a:rPr>
              <a:t>ptr</a:t>
            </a:r>
            <a:r>
              <a:rPr lang="en-US" sz="1800" dirty="0"/>
              <a:t> </a:t>
            </a:r>
            <a:r>
              <a:rPr lang="uk-UA" sz="1800" dirty="0"/>
              <a:t>є локальною змінною, то вона знищується при завершенні виконання функції (незалежно від того, як це буде зроблено: передчасно чи ні). І оскільки деструктор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виконує очищення </a:t>
            </a:r>
            <a:r>
              <a:rPr lang="en-US" sz="1800" dirty="0">
                <a:solidFill>
                  <a:schemeClr val="accent5">
                    <a:lumMod val="75000"/>
                  </a:schemeClr>
                </a:solidFill>
                <a:latin typeface="Consolas" panose="020B0609020204030204" pitchFamily="49" charset="0"/>
              </a:rPr>
              <a:t>Item</a:t>
            </a:r>
            <a:r>
              <a:rPr lang="en-US" sz="1800" dirty="0"/>
              <a:t>, </a:t>
            </a:r>
            <a:r>
              <a:rPr lang="uk-UA" sz="1800" dirty="0"/>
              <a:t>то ми можемо бути впевнені, що </a:t>
            </a:r>
            <a:r>
              <a:rPr lang="en-US" sz="1800" dirty="0">
                <a:solidFill>
                  <a:schemeClr val="accent5">
                    <a:lumMod val="75000"/>
                  </a:schemeClr>
                </a:solidFill>
                <a:latin typeface="Consolas" panose="020B0609020204030204" pitchFamily="49" charset="0"/>
              </a:rPr>
              <a:t>Item</a:t>
            </a:r>
            <a:r>
              <a:rPr lang="en-US" sz="1800" dirty="0"/>
              <a:t> </a:t>
            </a:r>
            <a:r>
              <a:rPr lang="uk-UA" sz="1800" dirty="0"/>
              <a:t>буде </a:t>
            </a:r>
            <a:r>
              <a:rPr lang="uk-UA" sz="1800" dirty="0" err="1"/>
              <a:t>коректно</a:t>
            </a:r>
            <a:r>
              <a:rPr lang="uk-UA" sz="1800" dirty="0"/>
              <a:t> видалений.</a:t>
            </a:r>
          </a:p>
        </p:txBody>
      </p:sp>
    </p:spTree>
    <p:extLst>
      <p:ext uri="{BB962C8B-B14F-4D97-AF65-F5344CB8AC3E}">
        <p14:creationId xmlns:p14="http://schemas.microsoft.com/office/powerpoint/2010/main" val="5387171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Причини використання функції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a:t>
            </a:r>
            <a:r>
              <a:rPr lang="en-US" sz="1800" dirty="0"/>
              <a:t> </a:t>
            </a:r>
            <a:r>
              <a:rPr lang="uk-UA" sz="1800" dirty="0"/>
              <a:t>такі ж, як і причини використання функції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простіше, безпечніше і продуктивніше за рахунок того,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відстежує, скільки розумних вказівників володіють ресурсом.</a:t>
            </a:r>
          </a:p>
        </p:txBody>
      </p:sp>
    </p:spTree>
    <p:extLst>
      <p:ext uri="{BB962C8B-B14F-4D97-AF65-F5344CB8AC3E}">
        <p14:creationId xmlns:p14="http://schemas.microsoft.com/office/powerpoint/2010/main" val="2741812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Деталі реалізації розумного вказівника </a:t>
            </a:r>
            <a:r>
              <a:rPr lang="en-US" sz="3600" b="1" dirty="0"/>
              <a:t>std::</a:t>
            </a:r>
            <a:r>
              <a:rPr lang="en-US" sz="3600" b="1" dirty="0" err="1"/>
              <a:t>shared_ptr</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На відміну від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який використовує всередині (“під капотом”) один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використовує всередині два вказівника. Один вказує на переданий ресурс, а другий — на «блок управління» — динамічно виділений об’єкт, який відстежує купу різних речей, включаючи і те, скільки розумних вказівників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одночасно вказують на кожен отриманий ресурс. При створенні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за допомогою конструктора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пам’ять для отриманого ресурсу і блоку управління (який також створює конструктор) виділяється окремо. Однак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 </a:t>
            </a:r>
            <a:r>
              <a:rPr lang="uk-UA" sz="1800" dirty="0"/>
              <a:t>це оптимізовано в єдине виділення пам’яті, що, відповідно, підвищує продуктивність.</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також пояснює те, чому незалежне створення двох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які вказують на один і той же ресурс, призводить до проблем. Кожен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має один вказівник, який вказує на отриманий ресурс. Однак кожен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ще й незалежно виділяє свій власний блок управління, який повідомляє вказівнику, що він є єдиним «власником» отриманого ресурсу (навіть якщо це не так). Таким чином, коли даний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виходить з області видимості, він знищує ресурс, яким володіє, не усвідомлюючи того, що можуть бути ще інші розумні вказівники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які володіють цим же ресурсом.</a:t>
            </a:r>
          </a:p>
        </p:txBody>
      </p:sp>
    </p:spTree>
    <p:extLst>
      <p:ext uri="{BB962C8B-B14F-4D97-AF65-F5344CB8AC3E}">
        <p14:creationId xmlns:p14="http://schemas.microsoft.com/office/powerpoint/2010/main" val="26853385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sz="4400" b="1" dirty="0"/>
              <a:t>Деталі реалізації розумного вказівника </a:t>
            </a:r>
            <a:r>
              <a:rPr lang="en-US" sz="4400" b="1" dirty="0"/>
              <a:t>std::</a:t>
            </a:r>
            <a:r>
              <a:rPr lang="en-US" sz="4400" b="1" dirty="0" err="1"/>
              <a:t>shared_ptr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коли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клонується з використанням семантики копіювання, дані в блоці управління відповідним чином оновлюються і повідомляють про те, що з’явився ще один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який вказує на отриманий ресурс.</a:t>
            </a:r>
          </a:p>
        </p:txBody>
      </p:sp>
    </p:spTree>
    <p:extLst>
      <p:ext uri="{BB962C8B-B14F-4D97-AF65-F5344CB8AC3E}">
        <p14:creationId xmlns:p14="http://schemas.microsoft.com/office/powerpoint/2010/main" val="8145145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Створення </a:t>
            </a:r>
            <a:r>
              <a:rPr lang="en-US" b="1" dirty="0"/>
              <a:t>std::</a:t>
            </a:r>
            <a:r>
              <a:rPr lang="en-US" b="1" dirty="0" err="1"/>
              <a:t>shared_ptr</a:t>
            </a:r>
            <a:r>
              <a:rPr lang="en-US" b="1" dirty="0"/>
              <a:t> </a:t>
            </a:r>
            <a:r>
              <a:rPr lang="uk-UA" b="1" dirty="0"/>
              <a:t>з </a:t>
            </a:r>
            <a:r>
              <a:rPr lang="en-US" b="1" dirty="0"/>
              <a:t>std::</a:t>
            </a:r>
            <a:r>
              <a:rPr lang="en-US"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може бути конвертований в розумний вказівник</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через спеціальний конструктор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який приймає</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в якості </a:t>
            </a:r>
            <a:r>
              <a:rPr lang="en-US" sz="1800" dirty="0" err="1"/>
              <a:t>r-value</a:t>
            </a:r>
            <a:r>
              <a:rPr lang="en-US" sz="1800" dirty="0"/>
              <a:t>. </a:t>
            </a:r>
            <a:r>
              <a:rPr lang="uk-UA" sz="1800" dirty="0"/>
              <a:t>Таким чином, вміст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переміщується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можна безпечно конвертувати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Тому, якщо ви хочете створити функцію, яка повертатиме розумний вказівник, вам краще повертати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і потім присвоювати його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коли це буде доречно.</a:t>
            </a:r>
          </a:p>
        </p:txBody>
      </p:sp>
    </p:spTree>
    <p:extLst>
      <p:ext uri="{BB962C8B-B14F-4D97-AF65-F5344CB8AC3E}">
        <p14:creationId xmlns:p14="http://schemas.microsoft.com/office/powerpoint/2010/main" val="2802243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Небезпеки</a:t>
            </a:r>
            <a:r>
              <a:rPr lang="ru-RU" b="1" dirty="0"/>
              <a:t> </a:t>
            </a:r>
            <a:r>
              <a:rPr lang="ru-RU" b="1" dirty="0" err="1"/>
              <a:t>використання</a:t>
            </a:r>
            <a:r>
              <a:rPr lang="ru-RU" b="1" dirty="0"/>
              <a:t> </a:t>
            </a:r>
            <a:r>
              <a:rPr lang="ru-RU" b="1" dirty="0" err="1"/>
              <a:t>розумного</a:t>
            </a:r>
            <a:r>
              <a:rPr lang="ru-RU" b="1" dirty="0"/>
              <a:t> </a:t>
            </a:r>
            <a:r>
              <a:rPr lang="ru-RU" b="1" dirty="0" err="1"/>
              <a:t>вказівника</a:t>
            </a:r>
            <a:r>
              <a:rPr lang="ru-RU" b="1" dirty="0"/>
              <a:t> </a:t>
            </a:r>
            <a:r>
              <a:rPr lang="ru-RU" b="1" dirty="0" err="1"/>
              <a:t>std</a:t>
            </a:r>
            <a:r>
              <a:rPr lang="ru-RU" b="1" dirty="0"/>
              <a:t>::</a:t>
            </a:r>
            <a:r>
              <a:rPr lang="ru-RU" b="1" dirty="0" err="1"/>
              <a:t>shared_ptr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розумного вказівника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є деякі з проблем, які має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Якщо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не знищується належним чином (або тому, що він був динамічно виділений і не видалений належним чином, або тому, що він був частиною об’єкта, який був динамічно виділений і не видалений), тоді ресурс, яким керує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теж не буде видалено. 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вам потрібно турбуватися про видалення лише одного вказівника. А 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вам доведеться турбуватися про видалення всіх вказівників, які володіють ресурсом. Якщо будь-який 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що володіє ресурсом, не буде належним чином знищений, то і сам ресурс також не буде знищено.</a:t>
            </a:r>
          </a:p>
        </p:txBody>
      </p:sp>
    </p:spTree>
    <p:extLst>
      <p:ext uri="{BB962C8B-B14F-4D97-AF65-F5344CB8AC3E}">
        <p14:creationId xmlns:p14="http://schemas.microsoft.com/office/powerpoint/2010/main" val="1462130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Розумний вказівник </a:t>
            </a:r>
            <a:r>
              <a:rPr lang="en-US" b="1" dirty="0"/>
              <a:t>std::</a:t>
            </a:r>
            <a:r>
              <a:rPr lang="en-US" b="1" dirty="0" err="1"/>
              <a:t>shared_ptr</a:t>
            </a:r>
            <a:r>
              <a:rPr lang="en-US" b="1" dirty="0"/>
              <a:t> </a:t>
            </a:r>
            <a:r>
              <a:rPr lang="uk-UA" b="1" dirty="0"/>
              <a:t>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C++14 </a:t>
            </a:r>
            <a:r>
              <a:rPr lang="uk-UA" sz="1800" dirty="0"/>
              <a:t>і в більш ранніх версіях С++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a:t>
            </a:r>
            <a:r>
              <a:rPr lang="en-US" sz="1800" dirty="0" err="1"/>
              <a:t>r</a:t>
            </a:r>
            <a:r>
              <a:rPr lang="en-US" sz="1800" dirty="0"/>
              <a:t> </a:t>
            </a:r>
            <a:r>
              <a:rPr lang="uk-UA" sz="1800" dirty="0"/>
              <a:t>не має підтримки управління динамічними масивами і, відповідно, не повинен використовуватися з ними. Починаючи з </a:t>
            </a:r>
            <a:r>
              <a:rPr lang="en-US" sz="1800" dirty="0"/>
              <a:t>C++17, </a:t>
            </a:r>
            <a:r>
              <a:rPr lang="uk-UA" sz="1800" dirty="0"/>
              <a:t>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додали підтримку динамічних масивів. Однак в </a:t>
            </a:r>
            <a:r>
              <a:rPr lang="en-US" sz="1800" dirty="0"/>
              <a:t>C++17 «</a:t>
            </a:r>
            <a:r>
              <a:rPr lang="uk-UA" sz="1800" dirty="0"/>
              <a:t>забули» додати цю підтримку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solidFill>
                  <a:schemeClr val="accent5">
                    <a:lumMod val="75000"/>
                  </a:schemeClr>
                </a:solidFill>
                <a:latin typeface="Consolas" panose="020B0609020204030204" pitchFamily="49" charset="0"/>
              </a:rPr>
              <a:t>()</a:t>
            </a:r>
            <a:r>
              <a:rPr lang="en-US" sz="1800" dirty="0"/>
              <a:t>, </a:t>
            </a:r>
            <a:r>
              <a:rPr lang="uk-UA" sz="1800" dirty="0"/>
              <a:t>тому цю функцію не слід використовувати для створення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який вказує на динамічні масиви.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дає можливість відразу декільком розумним вказівникам управляти одним динамічно виділеним ресурсом. Ресурс знищується лише в тому випадку, коли знищені всі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що вказують на нього.</a:t>
            </a:r>
          </a:p>
        </p:txBody>
      </p:sp>
    </p:spTree>
    <p:extLst>
      <p:ext uri="{BB962C8B-B14F-4D97-AF65-F5344CB8AC3E}">
        <p14:creationId xmlns:p14="http://schemas.microsoft.com/office/powerpoint/2010/main" val="364869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Перетин розумних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Наприклад, розглянемо випадок, коли два розумних вказівники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володіють двома різними об’єктами і «перетинаються» між собою:</a:t>
            </a:r>
          </a:p>
        </p:txBody>
      </p:sp>
      <p:pic>
        <p:nvPicPr>
          <p:cNvPr id="5" name="Picture 4">
            <a:extLst>
              <a:ext uri="{FF2B5EF4-FFF2-40B4-BE49-F238E27FC236}">
                <a16:creationId xmlns:a16="http://schemas.microsoft.com/office/drawing/2014/main" id="{06837CB7-7CC7-490C-9159-63F55CA0D7FE}"/>
              </a:ext>
            </a:extLst>
          </p:cNvPr>
          <p:cNvPicPr>
            <a:picLocks noChangeAspect="1"/>
          </p:cNvPicPr>
          <p:nvPr/>
        </p:nvPicPr>
        <p:blipFill>
          <a:blip r:embed="rId2"/>
          <a:stretch>
            <a:fillRect/>
          </a:stretch>
        </p:blipFill>
        <p:spPr>
          <a:xfrm>
            <a:off x="3563242" y="1670867"/>
            <a:ext cx="5065516" cy="5187132"/>
          </a:xfrm>
          <a:prstGeom prst="rect">
            <a:avLst/>
          </a:prstGeom>
        </p:spPr>
      </p:pic>
    </p:spTree>
    <p:extLst>
      <p:ext uri="{BB962C8B-B14F-4D97-AF65-F5344CB8AC3E}">
        <p14:creationId xmlns:p14="http://schemas.microsoft.com/office/powerpoint/2010/main" val="393096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Перетин розумних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 динамічно виділяємо два об’єкти (</a:t>
            </a:r>
            <a:r>
              <a:rPr lang="en-US" sz="1800" dirty="0">
                <a:solidFill>
                  <a:schemeClr val="accent5">
                    <a:lumMod val="75000"/>
                  </a:schemeClr>
                </a:solidFill>
                <a:latin typeface="Consolas" panose="020B0609020204030204" pitchFamily="49" charset="0"/>
              </a:rPr>
              <a:t>Anton</a:t>
            </a:r>
            <a:r>
              <a:rPr lang="en-US" sz="1800" dirty="0"/>
              <a:t> </a:t>
            </a:r>
            <a:r>
              <a:rPr lang="uk-UA" sz="1800" dirty="0"/>
              <a:t>і </a:t>
            </a:r>
            <a:r>
              <a:rPr lang="en-US" sz="1800" dirty="0">
                <a:solidFill>
                  <a:schemeClr val="accent5">
                    <a:lumMod val="75000"/>
                  </a:schemeClr>
                </a:solidFill>
                <a:latin typeface="Consolas" panose="020B0609020204030204" pitchFamily="49" charset="0"/>
              </a:rPr>
              <a:t>Ivan</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і, використовуючи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make_shared</a:t>
            </a:r>
            <a:r>
              <a:rPr lang="en-US" sz="1800" dirty="0"/>
              <a:t>, </a:t>
            </a:r>
            <a:r>
              <a:rPr lang="uk-UA" sz="1800" dirty="0"/>
              <a:t>передаємо їх в два окремо створених розумних вказівники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Потім «пов’язуємо» їх за допомогою дружньої функції </a:t>
            </a:r>
            <a:r>
              <a:rPr lang="en-US" sz="1800" dirty="0" err="1">
                <a:solidFill>
                  <a:schemeClr val="accent5">
                    <a:lumMod val="75000"/>
                  </a:schemeClr>
                </a:solidFill>
                <a:latin typeface="Consolas" panose="020B0609020204030204" pitchFamily="49" charset="0"/>
              </a:rPr>
              <a:t>partnerUp</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Anton created</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Ivan created</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Anton is now partnered with Ivan</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І це все? Ніяких знищень? Чому? Зараз розберемося.</a:t>
            </a:r>
          </a:p>
        </p:txBody>
      </p:sp>
    </p:spTree>
    <p:extLst>
      <p:ext uri="{BB962C8B-B14F-4D97-AF65-F5344CB8AC3E}">
        <p14:creationId xmlns:p14="http://schemas.microsoft.com/office/powerpoint/2010/main" val="1309938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Після виклику функції </a:t>
            </a:r>
            <a:r>
              <a:rPr lang="en-US" sz="1800" dirty="0" err="1">
                <a:solidFill>
                  <a:schemeClr val="accent5">
                    <a:lumMod val="75000"/>
                  </a:schemeClr>
                </a:solidFill>
                <a:latin typeface="Consolas" panose="020B0609020204030204" pitchFamily="49" charset="0"/>
              </a:rPr>
              <a:t>partnerUp</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у нас є </a:t>
            </a:r>
            <a:r>
              <a:rPr lang="uk-UA" sz="1800" dirty="0">
                <a:solidFill>
                  <a:schemeClr val="accent5">
                    <a:lumMod val="75000"/>
                  </a:schemeClr>
                </a:solidFill>
                <a:latin typeface="Consolas" panose="020B0609020204030204" pitchFamily="49" charset="0"/>
              </a:rPr>
              <a:t>4</a:t>
            </a:r>
            <a:r>
              <a:rPr lang="uk-UA" sz="1800" dirty="0"/>
              <a:t> розумних вказівники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a:t>
            </a:r>
            <a:r>
              <a:rPr lang="uk-UA" sz="1800" dirty="0"/>
              <a:t>Два розумних вказівники вказують на об’єкт </a:t>
            </a:r>
            <a:r>
              <a:rPr lang="en-US" sz="1800" dirty="0">
                <a:solidFill>
                  <a:schemeClr val="accent5">
                    <a:lumMod val="75000"/>
                  </a:schemeClr>
                </a:solidFill>
                <a:latin typeface="Consolas" panose="020B0609020204030204" pitchFamily="49" charset="0"/>
              </a:rPr>
              <a:t>Ivan</a:t>
            </a:r>
            <a:r>
              <a:rPr lang="en-US" sz="1800" dirty="0"/>
              <a:t>: </a:t>
            </a:r>
            <a:r>
              <a:rPr lang="en-US" sz="1800" dirty="0" err="1">
                <a:solidFill>
                  <a:schemeClr val="accent5">
                    <a:lumMod val="75000"/>
                  </a:schemeClr>
                </a:solidFill>
                <a:latin typeface="Consolas" panose="020B0609020204030204" pitchFamily="49" charset="0"/>
              </a:rPr>
              <a:t>ivan</a:t>
            </a:r>
            <a:r>
              <a:rPr lang="en-US" sz="1800" dirty="0"/>
              <a:t> (</a:t>
            </a:r>
            <a:r>
              <a:rPr lang="uk-UA" sz="1800" dirty="0"/>
              <a:t>з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з 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Anton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a:t>
            </a:r>
            <a:r>
              <a:rPr lang="uk-UA" sz="1800" dirty="0"/>
              <a:t>Два розумних вказівники вказують на об’єкт </a:t>
            </a:r>
            <a:r>
              <a:rPr lang="en-US" sz="1800" dirty="0">
                <a:solidFill>
                  <a:schemeClr val="accent5">
                    <a:lumMod val="75000"/>
                  </a:schemeClr>
                </a:solidFill>
                <a:latin typeface="Consolas" panose="020B0609020204030204" pitchFamily="49" charset="0"/>
              </a:rPr>
              <a:t>Anton</a:t>
            </a:r>
            <a:r>
              <a:rPr lang="en-US" sz="1800" dirty="0"/>
              <a:t>: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Ivan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кінці функції </a:t>
            </a:r>
            <a:r>
              <a:rPr lang="en-US" sz="1800" dirty="0" err="1">
                <a:solidFill>
                  <a:schemeClr val="accent5">
                    <a:lumMod val="75000"/>
                  </a:schemeClr>
                </a:solidFill>
                <a:latin typeface="Consolas" panose="020B0609020204030204" pitchFamily="49" charset="0"/>
              </a:rPr>
              <a:t>partnerUp</a:t>
            </a:r>
            <a:r>
              <a:rPr lang="en-US" sz="1800" dirty="0">
                <a:solidFill>
                  <a:schemeClr val="accent5">
                    <a:lumMod val="75000"/>
                  </a:schemeClr>
                </a:solidFill>
                <a:latin typeface="Consolas" panose="020B0609020204030204" pitchFamily="49" charset="0"/>
              </a:rPr>
              <a:t>()</a:t>
            </a:r>
            <a:r>
              <a:rPr lang="en-US" sz="1800" dirty="0"/>
              <a:t> </a:t>
            </a:r>
            <a:r>
              <a:rPr lang="uk-UA" sz="1800" dirty="0"/>
              <a:t>розумний вказівник </a:t>
            </a:r>
            <a:r>
              <a:rPr lang="en-US" sz="1800" dirty="0" err="1">
                <a:solidFill>
                  <a:schemeClr val="accent5">
                    <a:lumMod val="75000"/>
                  </a:schemeClr>
                </a:solidFill>
                <a:latin typeface="Consolas" panose="020B0609020204030204" pitchFamily="49" charset="0"/>
              </a:rPr>
              <a:t>ivan</a:t>
            </a:r>
            <a:r>
              <a:rPr lang="en-US" sz="1800" dirty="0"/>
              <a:t> </a:t>
            </a:r>
            <a:r>
              <a:rPr lang="uk-UA" sz="1800" dirty="0"/>
              <a:t>виходить з області видимості першим. Коли це відбувається, він перевіряє, чи є інші розумні вказівники, які володіють об’єктом </a:t>
            </a:r>
            <a:r>
              <a:rPr lang="en-US" sz="1800" dirty="0">
                <a:solidFill>
                  <a:schemeClr val="accent5">
                    <a:lumMod val="75000"/>
                  </a:schemeClr>
                </a:solidFill>
                <a:latin typeface="Consolas" panose="020B0609020204030204" pitchFamily="49" charset="0"/>
              </a:rPr>
              <a:t>Ivan</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Є — </a:t>
            </a:r>
            <a:r>
              <a:rPr lang="en-US" sz="1800" dirty="0" err="1">
                <a:solidFill>
                  <a:schemeClr val="accent5">
                    <a:lumMod val="75000"/>
                  </a:schemeClr>
                </a:solidFill>
                <a:latin typeface="Consolas" panose="020B0609020204030204" pitchFamily="49" charset="0"/>
              </a:rPr>
              <a:t>m_partner</a:t>
            </a:r>
            <a:r>
              <a:rPr lang="en-US" sz="1800" dirty="0">
                <a:solidFill>
                  <a:schemeClr val="accent5">
                    <a:lumMod val="75000"/>
                  </a:schemeClr>
                </a:solidFill>
              </a:rPr>
              <a:t> </a:t>
            </a:r>
            <a:r>
              <a:rPr lang="uk-UA" sz="1800" dirty="0"/>
              <a:t>об’єкта </a:t>
            </a:r>
            <a:r>
              <a:rPr lang="en-US" sz="1800" dirty="0">
                <a:solidFill>
                  <a:schemeClr val="accent5">
                    <a:lumMod val="75000"/>
                  </a:schemeClr>
                </a:solidFill>
                <a:latin typeface="Consolas" panose="020B0609020204030204" pitchFamily="49" charset="0"/>
              </a:rPr>
              <a:t>Anton</a:t>
            </a:r>
            <a:r>
              <a:rPr lang="en-US" sz="1800" dirty="0"/>
              <a:t>. </a:t>
            </a:r>
            <a:r>
              <a:rPr lang="uk-UA" sz="1800" dirty="0"/>
              <a:t>Через це розумний вказівник не знищує </a:t>
            </a:r>
            <a:r>
              <a:rPr lang="en-US" sz="1800" dirty="0">
                <a:solidFill>
                  <a:schemeClr val="accent5">
                    <a:lumMod val="75000"/>
                  </a:schemeClr>
                </a:solidFill>
                <a:latin typeface="Consolas" panose="020B0609020204030204" pitchFamily="49" charset="0"/>
              </a:rPr>
              <a:t>Ivan-</a:t>
            </a:r>
            <a:r>
              <a:rPr lang="uk-UA" sz="1800" dirty="0"/>
              <a:t>а (якщо він це зробить, то </a:t>
            </a:r>
            <a:r>
              <a:rPr lang="en-US" sz="1800" dirty="0" err="1">
                <a:solidFill>
                  <a:schemeClr val="accent5">
                    <a:lumMod val="75000"/>
                  </a:schemeClr>
                </a:solidFill>
                <a:latin typeface="Consolas" panose="020B0609020204030204" pitchFamily="49" charset="0"/>
              </a:rPr>
              <a:t>m_partner</a:t>
            </a:r>
            <a:r>
              <a:rPr lang="en-US" sz="1800" dirty="0">
                <a:solidFill>
                  <a:schemeClr val="accent5">
                    <a:lumMod val="75000"/>
                  </a:schemeClr>
                </a:solidFill>
              </a:rPr>
              <a:t> </a:t>
            </a:r>
            <a:r>
              <a:rPr lang="uk-UA" sz="1800" dirty="0"/>
              <a:t>об’єкта </a:t>
            </a:r>
            <a:r>
              <a:rPr lang="en-US" sz="1800" dirty="0">
                <a:solidFill>
                  <a:schemeClr val="accent5">
                    <a:lumMod val="75000"/>
                  </a:schemeClr>
                </a:solidFill>
                <a:latin typeface="Consolas" panose="020B0609020204030204" pitchFamily="49" charset="0"/>
              </a:rPr>
              <a:t>Anton</a:t>
            </a:r>
            <a:r>
              <a:rPr lang="en-US" sz="1800" dirty="0"/>
              <a:t> </a:t>
            </a:r>
            <a:r>
              <a:rPr lang="uk-UA" sz="1800" dirty="0"/>
              <a:t>залишиться висячим вказівником). Таким чином у нас залишається один розумний вказівник, який володіє </a:t>
            </a:r>
            <a:r>
              <a:rPr lang="en-US" sz="1800" dirty="0">
                <a:solidFill>
                  <a:schemeClr val="accent5">
                    <a:lumMod val="75000"/>
                  </a:schemeClr>
                </a:solidFill>
                <a:latin typeface="Consolas" panose="020B0609020204030204" pitchFamily="49" charset="0"/>
              </a:rPr>
              <a:t>Ivan-</a:t>
            </a:r>
            <a:r>
              <a:rPr lang="uk-UA" sz="1800" dirty="0" err="1"/>
              <a:t>ом</a:t>
            </a:r>
            <a:r>
              <a:rPr lang="uk-UA" sz="1800" dirty="0"/>
              <a:t>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Anton</a:t>
            </a:r>
            <a:r>
              <a:rPr lang="en-US" sz="1800" dirty="0"/>
              <a:t>) </a:t>
            </a:r>
            <a:r>
              <a:rPr lang="uk-UA" sz="1800" dirty="0"/>
              <a:t>і два розумних вказівники, які володіють </a:t>
            </a:r>
            <a:r>
              <a:rPr lang="en-US" sz="1800" dirty="0">
                <a:solidFill>
                  <a:schemeClr val="accent5">
                    <a:lumMod val="75000"/>
                  </a:schemeClr>
                </a:solidFill>
                <a:latin typeface="Consolas" panose="020B0609020204030204" pitchFamily="49" charset="0"/>
              </a:rPr>
              <a:t>Anton-</a:t>
            </a:r>
            <a:r>
              <a:rPr lang="uk-UA" sz="1800" dirty="0" err="1"/>
              <a:t>ом</a:t>
            </a:r>
            <a:r>
              <a:rPr lang="uk-UA" sz="1800" dirty="0"/>
              <a:t>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і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Ivan</a:t>
            </a:r>
            <a:r>
              <a:rPr lang="en-US" sz="1800" dirty="0"/>
              <a:t>).</a:t>
            </a:r>
            <a:endParaRPr lang="uk-UA" sz="1800" dirty="0"/>
          </a:p>
        </p:txBody>
      </p:sp>
    </p:spTree>
    <p:extLst>
      <p:ext uri="{BB962C8B-B14F-4D97-AF65-F5344CB8AC3E}">
        <p14:creationId xmlns:p14="http://schemas.microsoft.com/office/powerpoint/2010/main" val="4038237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Потім розумний вказівник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виходить з області видимості, і відбувається те ж саме.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перевіряє, чи є інші розумні вказівники, які також володіють об’єктом </a:t>
            </a:r>
            <a:r>
              <a:rPr lang="en-US" sz="1800" dirty="0">
                <a:solidFill>
                  <a:schemeClr val="accent5">
                    <a:lumMod val="75000"/>
                  </a:schemeClr>
                </a:solidFill>
                <a:latin typeface="Consolas" panose="020B0609020204030204" pitchFamily="49" charset="0"/>
              </a:rPr>
              <a:t>Anton</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Human</a:t>
            </a:r>
            <a:r>
              <a:rPr lang="en-US" sz="1800" dirty="0"/>
              <a:t>. </a:t>
            </a:r>
            <a:r>
              <a:rPr lang="uk-UA" sz="1800" dirty="0"/>
              <a:t>Є — </a:t>
            </a:r>
            <a:r>
              <a:rPr lang="en-US" sz="1800" dirty="0" err="1">
                <a:solidFill>
                  <a:schemeClr val="accent5">
                    <a:lumMod val="75000"/>
                  </a:schemeClr>
                </a:solidFill>
                <a:latin typeface="Consolas" panose="020B0609020204030204" pitchFamily="49" charset="0"/>
              </a:rPr>
              <a:t>m_partner</a:t>
            </a:r>
            <a:r>
              <a:rPr lang="en-US" sz="1800" dirty="0">
                <a:solidFill>
                  <a:schemeClr val="accent5">
                    <a:lumMod val="75000"/>
                  </a:schemeClr>
                </a:solidFill>
                <a:latin typeface="Consolas" panose="020B0609020204030204" pitchFamily="49" charset="0"/>
              </a:rPr>
              <a:t> </a:t>
            </a:r>
            <a:r>
              <a:rPr lang="uk-UA" sz="1800" dirty="0"/>
              <a:t>об’єкта </a:t>
            </a:r>
            <a:r>
              <a:rPr lang="en-US" sz="1800" dirty="0">
                <a:solidFill>
                  <a:schemeClr val="accent5">
                    <a:lumMod val="75000"/>
                  </a:schemeClr>
                </a:solidFill>
                <a:latin typeface="Consolas" panose="020B0609020204030204" pitchFamily="49" charset="0"/>
              </a:rPr>
              <a:t>Ivan</a:t>
            </a:r>
            <a:r>
              <a:rPr lang="en-US" sz="1800" dirty="0"/>
              <a:t>, </a:t>
            </a:r>
            <a:r>
              <a:rPr lang="uk-UA" sz="1800" dirty="0"/>
              <a:t>тому об’єкт </a:t>
            </a:r>
            <a:r>
              <a:rPr lang="en-US" sz="1800" dirty="0">
                <a:solidFill>
                  <a:schemeClr val="accent5">
                    <a:lumMod val="75000"/>
                  </a:schemeClr>
                </a:solidFill>
                <a:latin typeface="Consolas" panose="020B0609020204030204" pitchFamily="49" charset="0"/>
              </a:rPr>
              <a:t>Anton</a:t>
            </a:r>
            <a:r>
              <a:rPr lang="en-US" sz="1800" dirty="0"/>
              <a:t> </a:t>
            </a:r>
            <a:r>
              <a:rPr lang="uk-UA" sz="1800" dirty="0"/>
              <a:t>не знищується. Таким чином, залишаються два розумних вказівники:</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Ivan</a:t>
            </a:r>
            <a:r>
              <a:rPr lang="en-US" sz="1800" dirty="0"/>
              <a:t>, </a:t>
            </a:r>
            <a:r>
              <a:rPr lang="uk-UA" sz="1800" dirty="0"/>
              <a:t>який вказує на </a:t>
            </a:r>
            <a:r>
              <a:rPr lang="en-US" sz="1800" dirty="0">
                <a:solidFill>
                  <a:schemeClr val="accent5">
                    <a:lumMod val="75000"/>
                  </a:schemeClr>
                </a:solidFill>
                <a:latin typeface="Consolas" panose="020B0609020204030204" pitchFamily="49" charset="0"/>
              </a:rPr>
              <a:t>Anton</a:t>
            </a:r>
            <a:r>
              <a:rPr lang="en-US" sz="1800" dirty="0"/>
              <a:t>;</a:t>
            </a:r>
          </a:p>
          <a:p>
            <a:pPr marL="825750" indent="-285750">
              <a:lnSpc>
                <a:spcPct val="150000"/>
              </a:lnSpc>
              <a:spcBef>
                <a:spcPts val="0"/>
              </a:spcBef>
            </a:pPr>
            <a:r>
              <a:rPr lang="en-US" sz="1800" dirty="0"/>
              <a:t>   </a:t>
            </a:r>
            <a:r>
              <a:rPr lang="en-US" sz="1800" dirty="0" err="1">
                <a:solidFill>
                  <a:schemeClr val="accent5">
                    <a:lumMod val="75000"/>
                  </a:schemeClr>
                </a:solidFill>
                <a:latin typeface="Consolas" panose="020B0609020204030204" pitchFamily="49" charset="0"/>
              </a:rPr>
              <a:t>m_partner</a:t>
            </a:r>
            <a:r>
              <a:rPr lang="en-US" sz="1800" dirty="0"/>
              <a:t> </a:t>
            </a:r>
            <a:r>
              <a:rPr lang="uk-UA" sz="1800" dirty="0"/>
              <a:t>об’єкта </a:t>
            </a:r>
            <a:r>
              <a:rPr lang="en-US" sz="1800" dirty="0">
                <a:solidFill>
                  <a:schemeClr val="accent5">
                    <a:lumMod val="75000"/>
                  </a:schemeClr>
                </a:solidFill>
                <a:latin typeface="Consolas" panose="020B0609020204030204" pitchFamily="49" charset="0"/>
              </a:rPr>
              <a:t>Anton</a:t>
            </a:r>
            <a:r>
              <a:rPr lang="en-US" sz="1800" dirty="0"/>
              <a:t>, </a:t>
            </a:r>
            <a:r>
              <a:rPr lang="uk-UA" sz="1800" dirty="0"/>
              <a:t>який вказує на </a:t>
            </a:r>
            <a:r>
              <a:rPr lang="en-US" sz="1800" dirty="0">
                <a:solidFill>
                  <a:schemeClr val="accent5">
                    <a:lumMod val="75000"/>
                  </a:schemeClr>
                </a:solidFill>
                <a:latin typeface="Consolas" panose="020B0609020204030204" pitchFamily="49" charset="0"/>
              </a:rPr>
              <a:t>Ivan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Потім програма завершує своє виконання, і ні об’єкт </a:t>
            </a:r>
            <a:r>
              <a:rPr lang="en-US" sz="1800" dirty="0">
                <a:solidFill>
                  <a:schemeClr val="accent5">
                    <a:lumMod val="75000"/>
                  </a:schemeClr>
                </a:solidFill>
                <a:latin typeface="Consolas" panose="020B0609020204030204" pitchFamily="49" charset="0"/>
              </a:rPr>
              <a:t>Anton</a:t>
            </a:r>
            <a:r>
              <a:rPr lang="en-US" sz="1800" dirty="0"/>
              <a:t>, </a:t>
            </a:r>
            <a:r>
              <a:rPr lang="uk-UA" sz="1800" dirty="0"/>
              <a:t>ні об’єкт </a:t>
            </a:r>
            <a:r>
              <a:rPr lang="en-US" sz="1800" dirty="0">
                <a:solidFill>
                  <a:schemeClr val="accent5">
                    <a:lumMod val="75000"/>
                  </a:schemeClr>
                </a:solidFill>
                <a:latin typeface="Consolas" panose="020B0609020204030204" pitchFamily="49" charset="0"/>
              </a:rPr>
              <a:t>Ivan</a:t>
            </a:r>
            <a:r>
              <a:rPr lang="en-US" sz="1800" dirty="0"/>
              <a:t> </a:t>
            </a:r>
            <a:r>
              <a:rPr lang="uk-UA" sz="1800" dirty="0"/>
              <a:t>не знищуються! По суті, </a:t>
            </a:r>
            <a:r>
              <a:rPr lang="en-US" sz="1800" dirty="0">
                <a:solidFill>
                  <a:schemeClr val="accent5">
                    <a:lumMod val="75000"/>
                  </a:schemeClr>
                </a:solidFill>
                <a:latin typeface="Consolas" panose="020B0609020204030204" pitchFamily="49" charset="0"/>
              </a:rPr>
              <a:t>Anton</a:t>
            </a:r>
            <a:r>
              <a:rPr lang="en-US" sz="1800" dirty="0"/>
              <a:t> </a:t>
            </a:r>
            <a:r>
              <a:rPr lang="uk-UA" sz="1800" dirty="0"/>
              <a:t>не дає знищити </a:t>
            </a:r>
            <a:r>
              <a:rPr lang="en-US" sz="1800" dirty="0">
                <a:solidFill>
                  <a:schemeClr val="accent5">
                    <a:lumMod val="75000"/>
                  </a:schemeClr>
                </a:solidFill>
                <a:latin typeface="Consolas" panose="020B0609020204030204" pitchFamily="49" charset="0"/>
              </a:rPr>
              <a:t>Ivan-</a:t>
            </a:r>
            <a:r>
              <a:rPr lang="uk-UA" sz="1800" dirty="0"/>
              <a:t>а, а </a:t>
            </a:r>
            <a:r>
              <a:rPr lang="en-US" sz="1800" dirty="0">
                <a:solidFill>
                  <a:schemeClr val="accent5">
                    <a:lumMod val="75000"/>
                  </a:schemeClr>
                </a:solidFill>
                <a:latin typeface="Consolas" panose="020B0609020204030204" pitchFamily="49" charset="0"/>
              </a:rPr>
              <a:t>Ivan</a:t>
            </a:r>
            <a:r>
              <a:rPr lang="en-US" sz="1800" dirty="0"/>
              <a:t> </a:t>
            </a:r>
            <a:r>
              <a:rPr lang="uk-UA" sz="1800" dirty="0"/>
              <a:t>не дає знищити </a:t>
            </a:r>
            <a:r>
              <a:rPr lang="en-US" sz="1800" dirty="0">
                <a:solidFill>
                  <a:schemeClr val="accent5">
                    <a:lumMod val="75000"/>
                  </a:schemeClr>
                </a:solidFill>
                <a:latin typeface="Consolas" panose="020B0609020204030204" pitchFamily="49" charset="0"/>
              </a:rPr>
              <a:t>Anton-</a:t>
            </a:r>
            <a:r>
              <a:rPr lang="uk-UA" sz="1800" dirty="0"/>
              <a:t>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той випадок, коли розумні вказівники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формують циклічну залежність.</a:t>
            </a:r>
          </a:p>
        </p:txBody>
      </p:sp>
    </p:spTree>
    <p:extLst>
      <p:ext uri="{BB962C8B-B14F-4D97-AF65-F5344CB8AC3E}">
        <p14:creationId xmlns:p14="http://schemas.microsoft.com/office/powerpoint/2010/main" val="233687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Критичний недолік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Клас</a:t>
            </a:r>
            <a:r>
              <a:rPr lang="ru-RU" sz="1800" dirty="0"/>
              <a:t> </a:t>
            </a:r>
            <a:r>
              <a:rPr lang="ru-RU" sz="1800" dirty="0">
                <a:solidFill>
                  <a:schemeClr val="accent5">
                    <a:lumMod val="75000"/>
                  </a:schemeClr>
                </a:solidFill>
                <a:latin typeface="Consolas" panose="020B0609020204030204" pitchFamily="49" charset="0"/>
              </a:rPr>
              <a:t>Auto_ptr1</a:t>
            </a:r>
            <a:r>
              <a:rPr lang="ru-RU" sz="1800" dirty="0"/>
              <a:t>, наведений </a:t>
            </a:r>
            <a:r>
              <a:rPr lang="ru-RU" sz="1800" dirty="0" err="1"/>
              <a:t>вище</a:t>
            </a:r>
            <a:r>
              <a:rPr lang="ru-RU" sz="1800" dirty="0"/>
              <a:t>, </a:t>
            </a:r>
            <a:r>
              <a:rPr lang="ru-RU" sz="1800" b="1" dirty="0" err="1">
                <a:highlight>
                  <a:srgbClr val="FFFF00"/>
                </a:highlight>
              </a:rPr>
              <a:t>має</a:t>
            </a:r>
            <a:r>
              <a:rPr lang="ru-RU" sz="1800" b="1" dirty="0">
                <a:highlight>
                  <a:srgbClr val="FFFF00"/>
                </a:highlight>
              </a:rPr>
              <a:t> </a:t>
            </a:r>
            <a:r>
              <a:rPr lang="ru-RU" sz="1800" b="1" dirty="0" err="1">
                <a:highlight>
                  <a:srgbClr val="FFFF00"/>
                </a:highlight>
              </a:rPr>
              <a:t>критичну</a:t>
            </a:r>
            <a:r>
              <a:rPr lang="ru-RU" sz="1800" b="1" dirty="0">
                <a:highlight>
                  <a:srgbClr val="FFFF00"/>
                </a:highlight>
              </a:rPr>
              <a:t> </a:t>
            </a:r>
            <a:r>
              <a:rPr lang="ru-RU" sz="1800" b="1" dirty="0" err="1">
                <a:highlight>
                  <a:srgbClr val="FFFF00"/>
                </a:highlight>
              </a:rPr>
              <a:t>помилку</a:t>
            </a:r>
            <a:r>
              <a:rPr lang="ru-RU" sz="1800" dirty="0"/>
              <a:t>, яка </a:t>
            </a:r>
            <a:r>
              <a:rPr lang="ru-RU" sz="1800" dirty="0" err="1"/>
              <a:t>ховається</a:t>
            </a:r>
            <a:r>
              <a:rPr lang="ru-RU" sz="1800" dirty="0"/>
              <a:t> за </a:t>
            </a:r>
            <a:r>
              <a:rPr lang="ru-RU" sz="1800" dirty="0" err="1"/>
              <a:t>деяким</a:t>
            </a:r>
            <a:r>
              <a:rPr lang="ru-RU" sz="1800" dirty="0"/>
              <a:t> автоматично </a:t>
            </a:r>
            <a:r>
              <a:rPr lang="ru-RU" sz="1800" dirty="0" err="1"/>
              <a:t>згенерованим</a:t>
            </a:r>
            <a:r>
              <a:rPr lang="ru-RU" sz="1800" dirty="0"/>
              <a:t> кодом. Перш </a:t>
            </a:r>
            <a:r>
              <a:rPr lang="ru-RU" sz="1800" dirty="0" err="1"/>
              <a:t>ніж</a:t>
            </a:r>
            <a:r>
              <a:rPr lang="ru-RU" sz="1800" dirty="0"/>
              <a:t> </a:t>
            </a:r>
            <a:r>
              <a:rPr lang="ru-RU" sz="1800" dirty="0" err="1"/>
              <a:t>продовжити</a:t>
            </a:r>
            <a:r>
              <a:rPr lang="ru-RU" sz="1800" dirty="0"/>
              <a:t>, </a:t>
            </a:r>
            <a:r>
              <a:rPr lang="ru-RU" sz="1800" dirty="0" err="1"/>
              <a:t>подивіться</a:t>
            </a:r>
            <a:r>
              <a:rPr lang="ru-RU" sz="1800" dirty="0"/>
              <a:t>, </a:t>
            </a:r>
            <a:r>
              <a:rPr lang="ru-RU" sz="1800" dirty="0" err="1"/>
              <a:t>чи</a:t>
            </a:r>
            <a:r>
              <a:rPr lang="ru-RU" sz="1800" dirty="0"/>
              <a:t> </a:t>
            </a:r>
            <a:r>
              <a:rPr lang="ru-RU" sz="1800" dirty="0" err="1"/>
              <a:t>зможете</a:t>
            </a:r>
            <a:r>
              <a:rPr lang="ru-RU" sz="1800" dirty="0"/>
              <a:t> </a:t>
            </a:r>
            <a:r>
              <a:rPr lang="ru-RU" sz="1800" dirty="0" err="1"/>
              <a:t>ви</a:t>
            </a:r>
            <a:r>
              <a:rPr lang="ru-RU" sz="1800" dirty="0"/>
              <a:t> </a:t>
            </a:r>
            <a:r>
              <a:rPr lang="ru-RU" sz="1800" dirty="0" err="1"/>
              <a:t>визначити</a:t>
            </a:r>
            <a:r>
              <a:rPr lang="ru-RU" sz="1800" dirty="0"/>
              <a:t>, </a:t>
            </a:r>
            <a:r>
              <a:rPr lang="ru-RU" sz="1800" dirty="0" err="1"/>
              <a:t>що</a:t>
            </a:r>
            <a:r>
              <a:rPr lang="ru-RU" sz="1800" dirty="0"/>
              <a:t> </a:t>
            </a:r>
            <a:r>
              <a:rPr lang="ru-RU" sz="1800" dirty="0" err="1"/>
              <a:t>це</a:t>
            </a:r>
            <a:r>
              <a:rPr lang="ru-RU" sz="1800" dirty="0"/>
              <a:t> за </a:t>
            </a:r>
            <a:r>
              <a:rPr lang="ru-RU" sz="1800" dirty="0" err="1"/>
              <a:t>помилка</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FFFF00"/>
                </a:highlight>
              </a:rPr>
              <a:t>Подумайте, </a:t>
            </a:r>
            <a:r>
              <a:rPr lang="ru-RU" sz="1800" b="1" dirty="0" err="1">
                <a:highlight>
                  <a:srgbClr val="FFFF00"/>
                </a:highlight>
              </a:rPr>
              <a:t>які</a:t>
            </a:r>
            <a:r>
              <a:rPr lang="ru-RU" sz="1800" b="1" dirty="0">
                <a:highlight>
                  <a:srgbClr val="FFFF00"/>
                </a:highlight>
              </a:rPr>
              <a:t> </a:t>
            </a:r>
            <a:r>
              <a:rPr lang="ru-RU" sz="1800" b="1" dirty="0" err="1">
                <a:highlight>
                  <a:srgbClr val="FFFF00"/>
                </a:highlight>
              </a:rPr>
              <a:t>частини</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генеруються</a:t>
            </a:r>
            <a:r>
              <a:rPr lang="ru-RU" sz="1800" b="1" dirty="0">
                <a:highlight>
                  <a:srgbClr val="FFFF00"/>
                </a:highlight>
              </a:rPr>
              <a:t> автоматично,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ви</a:t>
            </a:r>
            <a:r>
              <a:rPr lang="ru-RU" sz="1800" b="1" dirty="0">
                <a:highlight>
                  <a:srgbClr val="FFFF00"/>
                </a:highlight>
              </a:rPr>
              <a:t> </a:t>
            </a:r>
            <a:r>
              <a:rPr lang="ru-RU" sz="1800" b="1" dirty="0" err="1">
                <a:highlight>
                  <a:srgbClr val="FFFF00"/>
                </a:highlight>
              </a:rPr>
              <a:t>їх</a:t>
            </a:r>
            <a:r>
              <a:rPr lang="ru-RU" sz="1800" b="1" dirty="0">
                <a:highlight>
                  <a:srgbClr val="FFFF00"/>
                </a:highlight>
              </a:rPr>
              <a:t> не </a:t>
            </a:r>
            <a:r>
              <a:rPr lang="ru-RU" sz="1800" b="1" dirty="0" err="1">
                <a:highlight>
                  <a:srgbClr val="FFFF00"/>
                </a:highlight>
              </a:rPr>
              <a:t>надаєте</a:t>
            </a:r>
            <a:r>
              <a:rPr lang="ru-RU" sz="1800" b="1" dirty="0">
                <a:highlight>
                  <a:srgbClr val="FFFF00"/>
                </a:highlight>
              </a:rPr>
              <a:t> </a:t>
            </a:r>
            <a:r>
              <a:rPr lang="ru-RU" sz="1800" b="1" dirty="0" err="1">
                <a:highlight>
                  <a:srgbClr val="FFFF00"/>
                </a:highlight>
              </a:rPr>
              <a:t>самостійно</a:t>
            </a:r>
            <a:r>
              <a:rPr lang="ru-RU" sz="1800" b="1" dirty="0">
                <a:highlight>
                  <a:srgbClr val="FF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(Напружена </a:t>
            </a:r>
            <a:r>
              <a:rPr lang="ru-RU" sz="1800" dirty="0" err="1"/>
              <a:t>музика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Добре, час минув!</a:t>
            </a:r>
            <a:endParaRPr lang="uk-UA" sz="1800" dirty="0"/>
          </a:p>
        </p:txBody>
      </p:sp>
    </p:spTree>
    <p:extLst>
      <p:ext uri="{BB962C8B-B14F-4D97-AF65-F5344CB8AC3E}">
        <p14:creationId xmlns:p14="http://schemas.microsoft.com/office/powerpoint/2010/main" val="26376013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Циклічна залежність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Циклічна залежність </a:t>
            </a:r>
            <a:r>
              <a:rPr lang="uk-UA" sz="1800" dirty="0"/>
              <a:t>(або «циклічні посилання») — це серія «посилань», де поточний об’єкт посилається на наступний, а останній об’єкт посилається на перший. Ці «посилання» не обов’язково повинні бути звичайними посиланнями в мові </a:t>
            </a:r>
            <a:r>
              <a:rPr lang="en-US" sz="1800" dirty="0"/>
              <a:t>C++, </a:t>
            </a:r>
            <a:r>
              <a:rPr lang="uk-UA" sz="1800" dirty="0"/>
              <a:t>вони можуть бути вказівниками, унікальними </a:t>
            </a:r>
            <a:r>
              <a:rPr lang="en-US" sz="1800" dirty="0"/>
              <a:t>ID </a:t>
            </a:r>
            <a:r>
              <a:rPr lang="uk-UA" sz="1800" dirty="0"/>
              <a:t>або будь-якими іншими засобами ідентифікації конкретних об’єктів.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контексті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цими «посиланнями» є вказівники.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саме те, що ми бачимо вище: </a:t>
            </a:r>
            <a:r>
              <a:rPr lang="en-US" sz="1800" dirty="0">
                <a:solidFill>
                  <a:schemeClr val="accent5">
                    <a:lumMod val="75000"/>
                  </a:schemeClr>
                </a:solidFill>
                <a:latin typeface="Consolas" panose="020B0609020204030204" pitchFamily="49" charset="0"/>
              </a:rPr>
              <a:t>Anton</a:t>
            </a:r>
            <a:r>
              <a:rPr lang="en-US" sz="1800" dirty="0"/>
              <a:t> </a:t>
            </a:r>
            <a:r>
              <a:rPr lang="uk-UA" sz="1800" dirty="0"/>
              <a:t>вказує на </a:t>
            </a:r>
            <a:r>
              <a:rPr lang="en-US" sz="1800" dirty="0">
                <a:solidFill>
                  <a:schemeClr val="accent5">
                    <a:lumMod val="75000"/>
                  </a:schemeClr>
                </a:solidFill>
                <a:latin typeface="Consolas" panose="020B0609020204030204" pitchFamily="49" charset="0"/>
              </a:rPr>
              <a:t>Ivan-</a:t>
            </a:r>
            <a:r>
              <a:rPr lang="uk-UA" sz="1800" dirty="0"/>
              <a:t>а, а </a:t>
            </a:r>
            <a:r>
              <a:rPr lang="en-US" sz="1800" dirty="0">
                <a:solidFill>
                  <a:schemeClr val="accent5">
                    <a:lumMod val="75000"/>
                  </a:schemeClr>
                </a:solidFill>
                <a:latin typeface="Consolas" panose="020B0609020204030204" pitchFamily="49" charset="0"/>
              </a:rPr>
              <a:t>Ivan</a:t>
            </a:r>
            <a:r>
              <a:rPr lang="en-US" sz="1800" dirty="0"/>
              <a:t> </a:t>
            </a:r>
            <a:r>
              <a:rPr lang="uk-UA" sz="1800" dirty="0"/>
              <a:t>вказує на </a:t>
            </a:r>
            <a:r>
              <a:rPr lang="en-US" sz="1800" dirty="0">
                <a:solidFill>
                  <a:schemeClr val="accent5">
                    <a:lumMod val="75000"/>
                  </a:schemeClr>
                </a:solidFill>
                <a:latin typeface="Consolas" panose="020B0609020204030204" pitchFamily="49" charset="0"/>
              </a:rPr>
              <a:t>Anton-</a:t>
            </a:r>
            <a:r>
              <a:rPr lang="uk-UA" sz="1800" dirty="0"/>
              <a:t>а. Аналогічно, </a:t>
            </a:r>
            <a:r>
              <a:rPr lang="en-US" sz="1800" dirty="0"/>
              <a:t>A </a:t>
            </a:r>
            <a:r>
              <a:rPr lang="uk-UA" sz="1800" dirty="0"/>
              <a:t>вказує на </a:t>
            </a:r>
            <a:r>
              <a:rPr lang="en-US" sz="1800" dirty="0">
                <a:solidFill>
                  <a:schemeClr val="accent5">
                    <a:lumMod val="75000"/>
                  </a:schemeClr>
                </a:solidFill>
                <a:latin typeface="Consolas" panose="020B0609020204030204" pitchFamily="49" charset="0"/>
              </a:rPr>
              <a:t>B</a:t>
            </a:r>
            <a:r>
              <a:rPr lang="en-US" sz="1800" dirty="0"/>
              <a:t>, </a:t>
            </a:r>
            <a:r>
              <a:rPr lang="en-US" sz="1800" dirty="0">
                <a:solidFill>
                  <a:schemeClr val="accent5">
                    <a:lumMod val="75000"/>
                  </a:schemeClr>
                </a:solidFill>
                <a:latin typeface="Consolas" panose="020B0609020204030204" pitchFamily="49" charset="0"/>
              </a:rPr>
              <a:t>B</a:t>
            </a:r>
            <a:r>
              <a:rPr lang="en-US" sz="1800" dirty="0"/>
              <a:t> </a:t>
            </a:r>
            <a:r>
              <a:rPr lang="uk-UA" sz="1800" dirty="0"/>
              <a:t>вказує на </a:t>
            </a:r>
            <a:r>
              <a:rPr lang="en-US" sz="1800" dirty="0">
                <a:solidFill>
                  <a:schemeClr val="accent5">
                    <a:lumMod val="75000"/>
                  </a:schemeClr>
                </a:solidFill>
                <a:latin typeface="Consolas" panose="020B0609020204030204" pitchFamily="49" charset="0"/>
              </a:rPr>
              <a:t>C</a:t>
            </a:r>
            <a:r>
              <a:rPr lang="en-US" sz="1800" dirty="0"/>
              <a:t>, </a:t>
            </a:r>
            <a:r>
              <a:rPr lang="uk-UA" sz="1800" dirty="0"/>
              <a:t>а </a:t>
            </a:r>
            <a:r>
              <a:rPr lang="en-US" sz="1800" dirty="0">
                <a:solidFill>
                  <a:schemeClr val="accent5">
                    <a:lumMod val="75000"/>
                  </a:schemeClr>
                </a:solidFill>
                <a:latin typeface="Consolas" panose="020B0609020204030204" pitchFamily="49" charset="0"/>
              </a:rPr>
              <a:t>C</a:t>
            </a:r>
            <a:r>
              <a:rPr lang="en-US" sz="1800" dirty="0"/>
              <a:t> </a:t>
            </a:r>
            <a:r>
              <a:rPr lang="uk-UA" sz="1800" dirty="0"/>
              <a:t>вказує на </a:t>
            </a:r>
            <a:r>
              <a:rPr lang="en-US" sz="1800" dirty="0">
                <a:solidFill>
                  <a:schemeClr val="accent5">
                    <a:lumMod val="75000"/>
                  </a:schemeClr>
                </a:solidFill>
                <a:latin typeface="Consolas" panose="020B0609020204030204" pitchFamily="49" charset="0"/>
              </a:rPr>
              <a:t>A</a:t>
            </a:r>
            <a:r>
              <a:rPr lang="en-US" sz="1800" dirty="0"/>
              <a:t>. </a:t>
            </a:r>
            <a:r>
              <a:rPr lang="uk-UA" sz="1800" dirty="0"/>
              <a:t>Практична цінність такої циклічної залежності в тому, що поточний об’єкт «залишає в живих» (не дає знищити) наступний об’єкт.</a:t>
            </a:r>
          </a:p>
        </p:txBody>
      </p:sp>
    </p:spTree>
    <p:extLst>
      <p:ext uri="{BB962C8B-B14F-4D97-AF65-F5344CB8AC3E}">
        <p14:creationId xmlns:p14="http://schemas.microsoft.com/office/powerpoint/2010/main" val="1536900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Спрощена циклічна залежність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Виявляється, проблема циклічного посилання може виникнути навіть з одним розумним вказівником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Така циклічна залежність називається спрощеною. Хоча це рідко трапляється на практиці, але все ж розглянемо і цей випадок:</a:t>
            </a:r>
          </a:p>
        </p:txBody>
      </p:sp>
      <p:pic>
        <p:nvPicPr>
          <p:cNvPr id="5" name="Picture 4">
            <a:extLst>
              <a:ext uri="{FF2B5EF4-FFF2-40B4-BE49-F238E27FC236}">
                <a16:creationId xmlns:a16="http://schemas.microsoft.com/office/drawing/2014/main" id="{F40488FD-EE02-478C-9BC2-32B504393D71}"/>
              </a:ext>
            </a:extLst>
          </p:cNvPr>
          <p:cNvPicPr>
            <a:picLocks noChangeAspect="1"/>
          </p:cNvPicPr>
          <p:nvPr/>
        </p:nvPicPr>
        <p:blipFill>
          <a:blip r:embed="rId2"/>
          <a:stretch>
            <a:fillRect/>
          </a:stretch>
        </p:blipFill>
        <p:spPr>
          <a:xfrm>
            <a:off x="2618112" y="2094751"/>
            <a:ext cx="6955775" cy="4763249"/>
          </a:xfrm>
          <a:prstGeom prst="rect">
            <a:avLst/>
          </a:prstGeom>
        </p:spPr>
      </p:pic>
    </p:spTree>
    <p:extLst>
      <p:ext uri="{BB962C8B-B14F-4D97-AF65-F5344CB8AC3E}">
        <p14:creationId xmlns:p14="http://schemas.microsoft.com/office/powerpoint/2010/main" val="39036025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коли </a:t>
            </a:r>
            <a:r>
              <a:rPr lang="en-US" sz="1800" dirty="0">
                <a:solidFill>
                  <a:schemeClr val="accent5">
                    <a:lumMod val="75000"/>
                  </a:schemeClr>
                </a:solidFill>
                <a:latin typeface="Consolas" panose="020B0609020204030204" pitchFamily="49" charset="0"/>
              </a:rPr>
              <a:t>ptr1</a:t>
            </a:r>
            <a:r>
              <a:rPr lang="en-US" sz="1800" dirty="0"/>
              <a:t> </a:t>
            </a:r>
            <a:r>
              <a:rPr lang="uk-UA" sz="1800" dirty="0"/>
              <a:t>виходить з області видимості, він не знищує </a:t>
            </a:r>
            <a:r>
              <a:rPr lang="en-US" sz="1800" dirty="0">
                <a:solidFill>
                  <a:schemeClr val="accent5">
                    <a:lumMod val="75000"/>
                  </a:schemeClr>
                </a:solidFill>
                <a:latin typeface="Consolas" panose="020B0609020204030204" pitchFamily="49" charset="0"/>
              </a:rPr>
              <a:t>Item</a:t>
            </a:r>
            <a:r>
              <a:rPr lang="en-US" sz="1800" dirty="0"/>
              <a:t>, </a:t>
            </a:r>
            <a:r>
              <a:rPr lang="uk-UA" sz="1800" dirty="0"/>
              <a:t>оскільки член </a:t>
            </a:r>
            <a:r>
              <a:rPr lang="en-US" sz="1800" dirty="0" err="1">
                <a:solidFill>
                  <a:schemeClr val="accent5">
                    <a:lumMod val="75000"/>
                  </a:schemeClr>
                </a:solidFill>
                <a:latin typeface="Consolas" panose="020B0609020204030204" pitchFamily="49" charset="0"/>
              </a:rPr>
              <a:t>m_pt</a:t>
            </a:r>
            <a:r>
              <a:rPr lang="en-US" sz="1800" dirty="0" err="1"/>
              <a:t>r</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Item</a:t>
            </a:r>
            <a:r>
              <a:rPr lang="en-US" sz="1800" dirty="0"/>
              <a:t> </a:t>
            </a:r>
            <a:r>
              <a:rPr lang="uk-UA" sz="1800" dirty="0"/>
              <a:t>також володіє </a:t>
            </a:r>
            <a:r>
              <a:rPr lang="en-US" sz="1800" dirty="0">
                <a:solidFill>
                  <a:schemeClr val="accent5">
                    <a:lumMod val="75000"/>
                  </a:schemeClr>
                </a:solidFill>
                <a:latin typeface="Consolas" panose="020B0609020204030204" pitchFamily="49" charset="0"/>
              </a:rPr>
              <a:t>Item-</a:t>
            </a:r>
            <a:r>
              <a:rPr lang="uk-UA" sz="1800" dirty="0" err="1"/>
              <a:t>ом</a:t>
            </a:r>
            <a:r>
              <a:rPr lang="uk-UA" sz="1800" dirty="0"/>
              <a:t>. Таким чином, не залишається нікого, хто міг би видалити </a:t>
            </a:r>
            <a:r>
              <a:rPr lang="en-US" sz="1800" dirty="0">
                <a:solidFill>
                  <a:schemeClr val="accent5">
                    <a:lumMod val="75000"/>
                  </a:schemeClr>
                </a:solidFill>
                <a:latin typeface="Consolas" panose="020B0609020204030204" pitchFamily="49" charset="0"/>
              </a:rPr>
              <a:t>Item</a:t>
            </a:r>
            <a:r>
              <a:rPr lang="en-US" sz="1800" dirty="0"/>
              <a:t> (</a:t>
            </a:r>
            <a:r>
              <a:rPr lang="en-US" sz="1800" dirty="0" err="1">
                <a:solidFill>
                  <a:schemeClr val="accent5">
                    <a:lumMod val="75000"/>
                  </a:schemeClr>
                </a:solidFill>
                <a:latin typeface="Consolas" panose="020B0609020204030204" pitchFamily="49" charset="0"/>
              </a:rPr>
              <a:t>m_ptr</a:t>
            </a:r>
            <a:r>
              <a:rPr lang="en-US" sz="1800" dirty="0">
                <a:solidFill>
                  <a:schemeClr val="accent5">
                    <a:lumMod val="75000"/>
                  </a:schemeClr>
                </a:solidFill>
                <a:latin typeface="Consolas" panose="020B0609020204030204" pitchFamily="49" charset="0"/>
              </a:rPr>
              <a:t> </a:t>
            </a:r>
            <a:r>
              <a:rPr lang="uk-UA" sz="1800" dirty="0"/>
              <a:t>ніколи не виходить з області видимості, тому він цього не зробить).</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Item acquired</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Все!</a:t>
            </a:r>
          </a:p>
        </p:txBody>
      </p:sp>
    </p:spTree>
    <p:extLst>
      <p:ext uri="{BB962C8B-B14F-4D97-AF65-F5344CB8AC3E}">
        <p14:creationId xmlns:p14="http://schemas.microsoft.com/office/powerpoint/2010/main" val="3859137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weak_ptr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solidFill>
                  <a:schemeClr val="accent5">
                    <a:lumMod val="75000"/>
                  </a:schemeClr>
                </a:solidFill>
                <a:latin typeface="Consolas" panose="020B0609020204030204" pitchFamily="49" charset="0"/>
              </a:rPr>
              <a:t> </a:t>
            </a:r>
            <a:r>
              <a:rPr lang="uk-UA" sz="1800" dirty="0"/>
              <a:t>був розроблений для вирішення вищеописаної проблеми «циклічної залежності».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є спостерігачем — він може спостерігати і отримувати доступ до того ж об’єкту, на який вказує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en-US" sz="1800" dirty="0"/>
              <a:t>(</a:t>
            </a:r>
            <a:r>
              <a:rPr lang="uk-UA" sz="1800" dirty="0"/>
              <a:t>або інший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але не рахуватися власником цього об’єкта. Пам’ятайте, коли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виходить з області видимості, він перевіряє, чи є інші власники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власником не рахується!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Давайте перепишемо першу програму цього уроку, але вже з використанням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a:t>
            </a:r>
            <a:endParaRPr lang="uk-UA" sz="1800" dirty="0"/>
          </a:p>
        </p:txBody>
      </p:sp>
    </p:spTree>
    <p:extLst>
      <p:ext uri="{BB962C8B-B14F-4D97-AF65-F5344CB8AC3E}">
        <p14:creationId xmlns:p14="http://schemas.microsoft.com/office/powerpoint/2010/main" val="41959105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8E738925-80D9-4D15-8FEB-FE9564E943B9}"/>
              </a:ext>
            </a:extLst>
          </p:cNvPr>
          <p:cNvPicPr>
            <a:picLocks noChangeAspect="1"/>
          </p:cNvPicPr>
          <p:nvPr/>
        </p:nvPicPr>
        <p:blipFill>
          <a:blip r:embed="rId2"/>
          <a:stretch>
            <a:fillRect/>
          </a:stretch>
        </p:blipFill>
        <p:spPr>
          <a:xfrm>
            <a:off x="2527145" y="0"/>
            <a:ext cx="4811205" cy="6858000"/>
          </a:xfrm>
          <a:prstGeom prst="rect">
            <a:avLst/>
          </a:prstGeom>
        </p:spPr>
      </p:pic>
      <p:pic>
        <p:nvPicPr>
          <p:cNvPr id="7" name="Picture 6">
            <a:extLst>
              <a:ext uri="{FF2B5EF4-FFF2-40B4-BE49-F238E27FC236}">
                <a16:creationId xmlns:a16="http://schemas.microsoft.com/office/drawing/2014/main" id="{14FD66CF-6AAE-4141-B1C3-4C2DE6CE969C}"/>
              </a:ext>
            </a:extLst>
          </p:cNvPr>
          <p:cNvPicPr>
            <a:picLocks noChangeAspect="1"/>
          </p:cNvPicPr>
          <p:nvPr/>
        </p:nvPicPr>
        <p:blipFill>
          <a:blip r:embed="rId3"/>
          <a:stretch>
            <a:fillRect/>
          </a:stretch>
        </p:blipFill>
        <p:spPr>
          <a:xfrm>
            <a:off x="7564886" y="4532614"/>
            <a:ext cx="4601217" cy="2029108"/>
          </a:xfrm>
          <a:prstGeom prst="rect">
            <a:avLst/>
          </a:prstGeom>
        </p:spPr>
      </p:pic>
    </p:spTree>
    <p:extLst>
      <p:ext uri="{BB962C8B-B14F-4D97-AF65-F5344CB8AC3E}">
        <p14:creationId xmlns:p14="http://schemas.microsoft.com/office/powerpoint/2010/main" val="27141389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Функціонально все працює майже ідентично. Однак тепер, коли </a:t>
            </a:r>
            <a:r>
              <a:rPr lang="en-US" sz="1800" dirty="0" err="1">
                <a:solidFill>
                  <a:schemeClr val="accent5">
                    <a:lumMod val="75000"/>
                  </a:schemeClr>
                </a:solidFill>
                <a:latin typeface="Consolas" panose="020B0609020204030204" pitchFamily="49" charset="0"/>
              </a:rPr>
              <a:t>ivan</a:t>
            </a:r>
            <a:r>
              <a:rPr lang="en-US" sz="1800" dirty="0"/>
              <a:t> </a:t>
            </a:r>
            <a:r>
              <a:rPr lang="uk-UA" sz="1800" dirty="0"/>
              <a:t>виходить з області видимості, він бачить, що немає іншого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який вказує на </a:t>
            </a:r>
            <a:r>
              <a:rPr lang="en-US" sz="1800" dirty="0">
                <a:solidFill>
                  <a:schemeClr val="accent5">
                    <a:lumMod val="75000"/>
                  </a:schemeClr>
                </a:solidFill>
                <a:latin typeface="Consolas" panose="020B0609020204030204" pitchFamily="49" charset="0"/>
              </a:rPr>
              <a:t>Ivan</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з </a:t>
            </a:r>
            <a:r>
              <a:rPr lang="en-US" sz="1800" dirty="0">
                <a:solidFill>
                  <a:schemeClr val="accent5">
                    <a:lumMod val="75000"/>
                  </a:schemeClr>
                </a:solidFill>
                <a:latin typeface="Consolas" panose="020B0609020204030204" pitchFamily="49" charset="0"/>
              </a:rPr>
              <a:t>Anton</a:t>
            </a:r>
            <a:r>
              <a:rPr lang="en-US" sz="1800" dirty="0"/>
              <a:t> </a:t>
            </a:r>
            <a:r>
              <a:rPr lang="uk-UA" sz="1800" dirty="0"/>
              <a:t>не рахується). Тому він знищує </a:t>
            </a:r>
            <a:r>
              <a:rPr lang="en-US" sz="1800" dirty="0">
                <a:solidFill>
                  <a:schemeClr val="accent5">
                    <a:lumMod val="75000"/>
                  </a:schemeClr>
                </a:solidFill>
                <a:latin typeface="Consolas" panose="020B0609020204030204" pitchFamily="49" charset="0"/>
              </a:rPr>
              <a:t>Ivan</a:t>
            </a:r>
            <a:r>
              <a:rPr lang="en-US" sz="1800" dirty="0"/>
              <a:t>. </a:t>
            </a:r>
            <a:r>
              <a:rPr lang="uk-UA" sz="1800" dirty="0"/>
              <a:t>Те ж саме відбувається і з </a:t>
            </a:r>
            <a:r>
              <a:rPr lang="en-US" sz="1800" dirty="0">
                <a:solidFill>
                  <a:schemeClr val="accent5">
                    <a:lumMod val="75000"/>
                  </a:schemeClr>
                </a:solidFill>
                <a:latin typeface="Consolas" panose="020B0609020204030204" pitchFamily="49" charset="0"/>
              </a:rPr>
              <a:t>Anton</a:t>
            </a:r>
            <a:r>
              <a:rPr lang="en-US" sz="1800" dirty="0"/>
              <a:t>.</a:t>
            </a:r>
            <a:endParaRPr lang="uk-UA" sz="1800" dirty="0"/>
          </a:p>
        </p:txBody>
      </p:sp>
    </p:spTree>
    <p:extLst>
      <p:ext uri="{BB962C8B-B14F-4D97-AF65-F5344CB8AC3E}">
        <p14:creationId xmlns:p14="http://schemas.microsoft.com/office/powerpoint/2010/main" val="2418735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Використання</a:t>
            </a:r>
            <a:r>
              <a:rPr lang="ru-RU" b="1" dirty="0"/>
              <a:t> </a:t>
            </a:r>
            <a:r>
              <a:rPr lang="ru-RU" b="1" dirty="0" err="1"/>
              <a:t>розумного</a:t>
            </a:r>
            <a:r>
              <a:rPr lang="ru-RU" b="1" dirty="0"/>
              <a:t> </a:t>
            </a:r>
            <a:r>
              <a:rPr lang="ru-RU" b="1" dirty="0" err="1"/>
              <a:t>вказівника</a:t>
            </a:r>
            <a:r>
              <a:rPr lang="ru-RU" b="1" dirty="0"/>
              <a:t> </a:t>
            </a:r>
            <a:r>
              <a:rPr lang="ru-RU" b="1" dirty="0" err="1"/>
              <a:t>std</a:t>
            </a:r>
            <a:r>
              <a:rPr lang="ru-RU" b="1" dirty="0"/>
              <a:t>::</a:t>
            </a:r>
            <a:r>
              <a:rPr lang="ru-RU" b="1" dirty="0" err="1"/>
              <a:t>weak_ptr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Недоліком розумного вказівника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є те, що його не можна використовувати напряму (немає оператора </a:t>
            </a:r>
            <a:r>
              <a:rPr lang="uk-UA" sz="1800" dirty="0">
                <a:solidFill>
                  <a:schemeClr val="accent5">
                    <a:lumMod val="75000"/>
                  </a:schemeClr>
                </a:solidFill>
                <a:latin typeface="Consolas" panose="020B0609020204030204" pitchFamily="49" charset="0"/>
              </a:rPr>
              <a:t>-&gt;</a:t>
            </a:r>
            <a:r>
              <a:rPr lang="uk-UA" sz="1800" dirty="0"/>
              <a:t>). Щоб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 </a:t>
            </a:r>
            <a:r>
              <a:rPr lang="uk-UA" sz="1800" dirty="0"/>
              <a:t>ви спочатку повинні конвертувати його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за допомогою методу </a:t>
            </a:r>
            <a:r>
              <a:rPr lang="en-US" sz="1800" dirty="0">
                <a:solidFill>
                  <a:schemeClr val="accent5">
                    <a:lumMod val="75000"/>
                  </a:schemeClr>
                </a:solidFill>
                <a:latin typeface="Consolas" panose="020B0609020204030204" pitchFamily="49" charset="0"/>
              </a:rPr>
              <a:t>lock()</a:t>
            </a:r>
            <a:r>
              <a:rPr lang="en-US" sz="1800" dirty="0"/>
              <a:t>), </a:t>
            </a:r>
            <a:r>
              <a:rPr lang="uk-UA" sz="1800" dirty="0"/>
              <a:t>а потім вже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Наприклад, перепишемо вищенаведену програму:</a:t>
            </a:r>
          </a:p>
        </p:txBody>
      </p:sp>
    </p:spTree>
    <p:extLst>
      <p:ext uri="{BB962C8B-B14F-4D97-AF65-F5344CB8AC3E}">
        <p14:creationId xmlns:p14="http://schemas.microsoft.com/office/powerpoint/2010/main" val="4765687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5481D082-DB31-4FA7-B0F9-AC39D4A9B6A6}"/>
              </a:ext>
            </a:extLst>
          </p:cNvPr>
          <p:cNvPicPr>
            <a:picLocks noChangeAspect="1"/>
          </p:cNvPicPr>
          <p:nvPr/>
        </p:nvPicPr>
        <p:blipFill>
          <a:blip r:embed="rId2"/>
          <a:stretch>
            <a:fillRect/>
          </a:stretch>
        </p:blipFill>
        <p:spPr>
          <a:xfrm>
            <a:off x="2010705" y="-1"/>
            <a:ext cx="8170589" cy="6858000"/>
          </a:xfrm>
          <a:prstGeom prst="rect">
            <a:avLst/>
          </a:prstGeom>
        </p:spPr>
      </p:pic>
    </p:spTree>
    <p:extLst>
      <p:ext uri="{BB962C8B-B14F-4D97-AF65-F5344CB8AC3E}">
        <p14:creationId xmlns:p14="http://schemas.microsoft.com/office/powerpoint/2010/main" val="13953930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Нам не потрібно турбуватися про циклічну залежність зі змінною </a:t>
            </a:r>
            <a:r>
              <a:rPr lang="en-US" sz="1800" dirty="0">
                <a:solidFill>
                  <a:schemeClr val="accent5">
                    <a:lumMod val="75000"/>
                  </a:schemeClr>
                </a:solidFill>
                <a:latin typeface="Consolas" panose="020B0609020204030204" pitchFamily="49" charset="0"/>
              </a:rPr>
              <a:t>partner</a:t>
            </a:r>
            <a:r>
              <a:rPr lang="en-US" sz="1800" dirty="0"/>
              <a:t> (</a:t>
            </a:r>
            <a:r>
              <a:rPr lang="uk-UA" sz="1800" dirty="0"/>
              <a:t>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 </a:t>
            </a:r>
            <a:r>
              <a:rPr lang="uk-UA" sz="1800" dirty="0"/>
              <a:t>оскільки вона є простою локальною змінною всередині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і знищується при завершенні виконання функції </a:t>
            </a:r>
            <a:r>
              <a:rPr lang="en-US" sz="1800" dirty="0">
                <a:solidFill>
                  <a:schemeClr val="accent5">
                    <a:lumMod val="75000"/>
                  </a:schemeClr>
                </a:solidFill>
                <a:latin typeface="Consolas" panose="020B0609020204030204" pitchFamily="49" charset="0"/>
              </a:rPr>
              <a:t>main()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використовується для володіння одним динамічно виділеним ресурсом відразу декількома розумними вказівниками. Ресурс буде знищено, коли останній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solidFill>
                  <a:schemeClr val="accent5">
                    <a:lumMod val="75000"/>
                  </a:schemeClr>
                </a:solidFill>
                <a:latin typeface="Consolas" panose="020B0609020204030204" pitchFamily="49" charset="0"/>
              </a:rPr>
              <a:t> </a:t>
            </a:r>
            <a:r>
              <a:rPr lang="uk-UA" sz="1800" dirty="0"/>
              <a:t>вийде з області видимості.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solidFill>
                  <a:schemeClr val="accent5">
                    <a:lumMod val="75000"/>
                  </a:schemeClr>
                </a:solidFill>
                <a:latin typeface="Consolas" panose="020B0609020204030204" pitchFamily="49" charset="0"/>
              </a:rPr>
              <a:t> </a:t>
            </a:r>
            <a:r>
              <a:rPr lang="uk-UA" sz="1800" dirty="0"/>
              <a:t>використовується, коли потрібен розумний вказівник, який має доступ до ресурсу, але не вважається його власником.</a:t>
            </a:r>
          </a:p>
        </p:txBody>
      </p:sp>
      <p:pic>
        <p:nvPicPr>
          <p:cNvPr id="5" name="Picture 4">
            <a:extLst>
              <a:ext uri="{FF2B5EF4-FFF2-40B4-BE49-F238E27FC236}">
                <a16:creationId xmlns:a16="http://schemas.microsoft.com/office/drawing/2014/main" id="{665D44CE-819E-4C5C-92BB-F8C2E4F9820C}"/>
              </a:ext>
            </a:extLst>
          </p:cNvPr>
          <p:cNvPicPr>
            <a:picLocks noChangeAspect="1"/>
          </p:cNvPicPr>
          <p:nvPr/>
        </p:nvPicPr>
        <p:blipFill>
          <a:blip r:embed="rId2"/>
          <a:stretch>
            <a:fillRect/>
          </a:stretch>
        </p:blipFill>
        <p:spPr>
          <a:xfrm>
            <a:off x="3657258" y="0"/>
            <a:ext cx="4877481" cy="2438740"/>
          </a:xfrm>
          <a:prstGeom prst="rect">
            <a:avLst/>
          </a:prstGeom>
        </p:spPr>
      </p:pic>
    </p:spTree>
    <p:extLst>
      <p:ext uri="{BB962C8B-B14F-4D97-AF65-F5344CB8AC3E}">
        <p14:creationId xmlns:p14="http://schemas.microsoft.com/office/powerpoint/2010/main" val="37981658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68213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79C0C0E8-2DAE-48DD-B54E-FAE6A8480C37}"/>
              </a:ext>
            </a:extLst>
          </p:cNvPr>
          <p:cNvPicPr>
            <a:picLocks noChangeAspect="1"/>
          </p:cNvPicPr>
          <p:nvPr/>
        </p:nvPicPr>
        <p:blipFill>
          <a:blip r:embed="rId2"/>
          <a:stretch>
            <a:fillRect/>
          </a:stretch>
        </p:blipFill>
        <p:spPr>
          <a:xfrm>
            <a:off x="784684" y="-1"/>
            <a:ext cx="10622632" cy="6858000"/>
          </a:xfrm>
          <a:prstGeom prst="rect">
            <a:avLst/>
          </a:prstGeom>
        </p:spPr>
      </p:pic>
      <p:pic>
        <p:nvPicPr>
          <p:cNvPr id="7" name="Picture 6">
            <a:extLst>
              <a:ext uri="{FF2B5EF4-FFF2-40B4-BE49-F238E27FC236}">
                <a16:creationId xmlns:a16="http://schemas.microsoft.com/office/drawing/2014/main" id="{4BA6E898-F5E2-4C83-B0F6-AA602E2C85D0}"/>
              </a:ext>
            </a:extLst>
          </p:cNvPr>
          <p:cNvPicPr>
            <a:picLocks noChangeAspect="1"/>
          </p:cNvPicPr>
          <p:nvPr/>
        </p:nvPicPr>
        <p:blipFill>
          <a:blip r:embed="rId3"/>
          <a:stretch>
            <a:fillRect/>
          </a:stretch>
        </p:blipFill>
        <p:spPr>
          <a:xfrm>
            <a:off x="9020857" y="4176943"/>
            <a:ext cx="2658000" cy="1241648"/>
          </a:xfrm>
          <a:prstGeom prst="rect">
            <a:avLst/>
          </a:prstGeom>
        </p:spPr>
      </p:pic>
    </p:spTree>
    <p:extLst>
      <p:ext uri="{BB962C8B-B14F-4D97-AF65-F5344CB8AC3E}">
        <p14:creationId xmlns:p14="http://schemas.microsoft.com/office/powerpoint/2010/main" val="649476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9750033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4284234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01552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Критичний недолік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Дуже ймовірно (але не обов’язково), що в нашій програмі відбудеться збій саме в цей момент. Знайшли проблему? </a:t>
            </a:r>
            <a:r>
              <a:rPr lang="uk-UA" sz="1800" b="1" dirty="0">
                <a:highlight>
                  <a:srgbClr val="FFFF00"/>
                </a:highlight>
              </a:rPr>
              <a:t>Оскільки ми не надали конструктор копіювання або свій оператор присвоювання (перевантаження оператора присвоювання), то мова </a:t>
            </a:r>
            <a:r>
              <a:rPr lang="en-US" sz="1800" b="1" dirty="0">
                <a:highlight>
                  <a:srgbClr val="FFFF00"/>
                </a:highlight>
              </a:rPr>
              <a:t>C++ </a:t>
            </a:r>
            <a:r>
              <a:rPr lang="uk-UA" sz="1800" b="1" dirty="0">
                <a:highlight>
                  <a:srgbClr val="FFFF00"/>
                </a:highlight>
              </a:rPr>
              <a:t>надала їх самостійно. І те, що вона надала, виконує поверхневе копіювання</a:t>
            </a:r>
            <a:r>
              <a:rPr lang="uk-UA" sz="1800" dirty="0"/>
              <a:t>. Тому, коли ми </a:t>
            </a:r>
            <a:r>
              <a:rPr lang="uk-UA" sz="1800" dirty="0" err="1"/>
              <a:t>ініціалізуємо</a:t>
            </a:r>
            <a:r>
              <a:rPr lang="uk-UA" sz="1800" dirty="0"/>
              <a:t> </a:t>
            </a:r>
            <a:r>
              <a:rPr lang="en-US" sz="1800" dirty="0">
                <a:solidFill>
                  <a:schemeClr val="accent5">
                    <a:lumMod val="75000"/>
                  </a:schemeClr>
                </a:solidFill>
                <a:latin typeface="Consolas" panose="020B0609020204030204" pitchFamily="49" charset="0"/>
              </a:rPr>
              <a:t>item2</a:t>
            </a:r>
            <a:r>
              <a:rPr lang="en-US" sz="1800" dirty="0"/>
              <a:t> </a:t>
            </a:r>
            <a:r>
              <a:rPr lang="uk-UA" sz="1800" dirty="0"/>
              <a:t>значенням </a:t>
            </a:r>
            <a:r>
              <a:rPr lang="en-US" sz="1800" dirty="0">
                <a:solidFill>
                  <a:schemeClr val="accent5">
                    <a:lumMod val="75000"/>
                  </a:schemeClr>
                </a:solidFill>
                <a:latin typeface="Consolas" panose="020B0609020204030204" pitchFamily="49" charset="0"/>
              </a:rPr>
              <a:t>item1</a:t>
            </a:r>
            <a:r>
              <a:rPr lang="en-US" sz="1800" dirty="0"/>
              <a:t>, </a:t>
            </a:r>
            <a:r>
              <a:rPr lang="uk-UA" sz="1800" dirty="0"/>
              <a:t>обидва об’єкти класу </a:t>
            </a:r>
            <a:r>
              <a:rPr lang="en-US" sz="1800" dirty="0">
                <a:solidFill>
                  <a:schemeClr val="accent5">
                    <a:lumMod val="75000"/>
                  </a:schemeClr>
                </a:solidFill>
                <a:latin typeface="Consolas" panose="020B0609020204030204" pitchFamily="49" charset="0"/>
              </a:rPr>
              <a:t>Auto_ptr1</a:t>
            </a:r>
            <a:r>
              <a:rPr lang="en-US" sz="1800" dirty="0">
                <a:solidFill>
                  <a:schemeClr val="accent5">
                    <a:lumMod val="75000"/>
                  </a:schemeClr>
                </a:solidFill>
              </a:rPr>
              <a:t> </a:t>
            </a:r>
            <a:r>
              <a:rPr lang="uk-UA" sz="1800" dirty="0"/>
              <a:t>вказують на один і той же </a:t>
            </a:r>
            <a:r>
              <a:rPr lang="en-US" sz="1800" dirty="0">
                <a:solidFill>
                  <a:schemeClr val="accent5">
                    <a:lumMod val="75000"/>
                  </a:schemeClr>
                </a:solidFill>
                <a:latin typeface="Consolas" panose="020B0609020204030204" pitchFamily="49" charset="0"/>
              </a:rPr>
              <a:t>Item</a:t>
            </a:r>
            <a:r>
              <a:rPr lang="en-US" sz="1800" dirty="0"/>
              <a:t>. </a:t>
            </a:r>
            <a:r>
              <a:rPr lang="uk-UA" sz="1800" dirty="0"/>
              <a:t>Коли </a:t>
            </a:r>
            <a:r>
              <a:rPr lang="en-US" sz="1800" dirty="0">
                <a:solidFill>
                  <a:schemeClr val="accent5">
                    <a:lumMod val="75000"/>
                  </a:schemeClr>
                </a:solidFill>
                <a:latin typeface="Consolas" panose="020B0609020204030204" pitchFamily="49" charset="0"/>
              </a:rPr>
              <a:t>item2</a:t>
            </a:r>
            <a:r>
              <a:rPr lang="en-US" sz="1800" dirty="0"/>
              <a:t> </a:t>
            </a:r>
            <a:r>
              <a:rPr lang="uk-UA" sz="1800" dirty="0"/>
              <a:t>виходить з області видимості, він видаляє </a:t>
            </a:r>
            <a:r>
              <a:rPr lang="en-US" sz="1800" dirty="0">
                <a:solidFill>
                  <a:schemeClr val="accent5">
                    <a:lumMod val="75000"/>
                  </a:schemeClr>
                </a:solidFill>
                <a:latin typeface="Consolas" panose="020B0609020204030204" pitchFamily="49" charset="0"/>
              </a:rPr>
              <a:t>Item</a:t>
            </a:r>
            <a:r>
              <a:rPr lang="en-US" sz="1800" dirty="0"/>
              <a:t>, </a:t>
            </a:r>
            <a:r>
              <a:rPr lang="uk-UA" sz="1800" dirty="0"/>
              <a:t>залишаючи </a:t>
            </a:r>
            <a:r>
              <a:rPr lang="en-US" sz="1800" dirty="0">
                <a:solidFill>
                  <a:schemeClr val="accent5">
                    <a:lumMod val="75000"/>
                  </a:schemeClr>
                </a:solidFill>
                <a:latin typeface="Consolas" panose="020B0609020204030204" pitchFamily="49" charset="0"/>
              </a:rPr>
              <a:t>item1</a:t>
            </a:r>
            <a:r>
              <a:rPr lang="en-US" sz="1800" dirty="0"/>
              <a:t> </a:t>
            </a:r>
            <a:r>
              <a:rPr lang="uk-UA" sz="1800" dirty="0"/>
              <a:t>з висячим вказівником. Коли ж </a:t>
            </a:r>
            <a:r>
              <a:rPr lang="en-US" sz="1800" dirty="0">
                <a:solidFill>
                  <a:schemeClr val="accent5">
                    <a:lumMod val="75000"/>
                  </a:schemeClr>
                </a:solidFill>
                <a:latin typeface="Consolas" panose="020B0609020204030204" pitchFamily="49" charset="0"/>
              </a:rPr>
              <a:t>item1</a:t>
            </a:r>
            <a:r>
              <a:rPr lang="en-US" sz="1800" dirty="0"/>
              <a:t> </a:t>
            </a:r>
            <a:r>
              <a:rPr lang="uk-UA" sz="1800" dirty="0"/>
              <a:t>відправляється на видалення свого (вже видаленого) </a:t>
            </a:r>
            <a:r>
              <a:rPr lang="en-US" sz="1800" dirty="0">
                <a:solidFill>
                  <a:schemeClr val="accent5">
                    <a:lumMod val="75000"/>
                  </a:schemeClr>
                </a:solidFill>
                <a:latin typeface="Consolas" panose="020B0609020204030204" pitchFamily="49" charset="0"/>
              </a:rPr>
              <a:t>Item</a:t>
            </a:r>
            <a:r>
              <a:rPr lang="en-US" sz="1800" dirty="0"/>
              <a:t>, </a:t>
            </a:r>
            <a:r>
              <a:rPr lang="uk-UA" sz="1800" dirty="0"/>
              <a:t>відбувається «Бах!».</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Ви </a:t>
            </a:r>
            <a:r>
              <a:rPr lang="ru-RU" sz="1800" dirty="0" err="1"/>
              <a:t>отримаєте</a:t>
            </a:r>
            <a:r>
              <a:rPr lang="ru-RU" sz="1800" dirty="0"/>
              <a:t> ту ж проблему, </a:t>
            </a:r>
            <a:r>
              <a:rPr lang="ru-RU" sz="1800" dirty="0" err="1"/>
              <a:t>використовуючи</a:t>
            </a:r>
            <a:r>
              <a:rPr lang="ru-RU" sz="1800" dirty="0"/>
              <a:t> </a:t>
            </a:r>
            <a:r>
              <a:rPr lang="ru-RU" sz="1800" dirty="0" err="1"/>
              <a:t>наступну</a:t>
            </a:r>
            <a:r>
              <a:rPr lang="ru-RU" sz="1800" dirty="0"/>
              <a:t> </a:t>
            </a:r>
            <a:r>
              <a:rPr lang="ru-RU" sz="1800" dirty="0" err="1"/>
              <a:t>функцію</a:t>
            </a:r>
            <a:r>
              <a:rPr lang="ru-RU" sz="1800" dirty="0"/>
              <a:t>:</a:t>
            </a:r>
            <a:endParaRPr lang="uk-UA" sz="1800" dirty="0"/>
          </a:p>
        </p:txBody>
      </p:sp>
    </p:spTree>
    <p:extLst>
      <p:ext uri="{BB962C8B-B14F-4D97-AF65-F5344CB8AC3E}">
        <p14:creationId xmlns:p14="http://schemas.microsoft.com/office/powerpoint/2010/main" val="392615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цій програмі </a:t>
            </a:r>
            <a:r>
              <a:rPr lang="en-US" sz="1800" dirty="0">
                <a:solidFill>
                  <a:schemeClr val="accent5">
                    <a:lumMod val="75000"/>
                  </a:schemeClr>
                </a:solidFill>
                <a:latin typeface="Consolas" panose="020B0609020204030204" pitchFamily="49" charset="0"/>
              </a:rPr>
              <a:t>item1</a:t>
            </a:r>
            <a:r>
              <a:rPr lang="en-US" sz="1800" dirty="0"/>
              <a:t> </a:t>
            </a:r>
            <a:r>
              <a:rPr lang="uk-UA" sz="1800" dirty="0"/>
              <a:t>передається по значенню в параметр </a:t>
            </a:r>
            <a:r>
              <a:rPr lang="en-US" sz="1800" dirty="0">
                <a:solidFill>
                  <a:schemeClr val="accent5">
                    <a:lumMod val="75000"/>
                  </a:schemeClr>
                </a:solidFill>
                <a:latin typeface="Consolas" panose="020B0609020204030204" pitchFamily="49" charset="0"/>
              </a:rPr>
              <a:t>item</a:t>
            </a:r>
            <a:r>
              <a:rPr lang="en-US" sz="1800" dirty="0"/>
              <a:t> </a:t>
            </a:r>
            <a:r>
              <a:rPr lang="uk-UA" sz="1800" dirty="0"/>
              <a:t>функції </a:t>
            </a:r>
            <a:r>
              <a:rPr lang="en-US" sz="1800" dirty="0" err="1">
                <a:solidFill>
                  <a:schemeClr val="accent5">
                    <a:lumMod val="75000"/>
                  </a:schemeClr>
                </a:solidFill>
                <a:latin typeface="Consolas" panose="020B0609020204030204" pitchFamily="49" charset="0"/>
              </a:rPr>
              <a:t>passByValue</a:t>
            </a:r>
            <a:r>
              <a:rPr lang="en-US" sz="1800" dirty="0">
                <a:solidFill>
                  <a:schemeClr val="accent5">
                    <a:lumMod val="75000"/>
                  </a:schemeClr>
                </a:solidFill>
                <a:latin typeface="Consolas" panose="020B0609020204030204" pitchFamily="49" charset="0"/>
              </a:rPr>
              <a:t>()</a:t>
            </a:r>
            <a:r>
              <a:rPr lang="en-US" sz="1800" dirty="0"/>
              <a:t>, </a:t>
            </a:r>
            <a:r>
              <a:rPr lang="uk-UA" sz="1800" dirty="0"/>
              <a:t>що призведе до дублювання вказівника </a:t>
            </a:r>
            <a:r>
              <a:rPr lang="en-US" sz="1800" dirty="0">
                <a:solidFill>
                  <a:schemeClr val="accent5">
                    <a:lumMod val="75000"/>
                  </a:schemeClr>
                </a:solidFill>
                <a:latin typeface="Consolas" panose="020B0609020204030204" pitchFamily="49" charset="0"/>
              </a:rPr>
              <a:t>Item</a:t>
            </a:r>
            <a:r>
              <a:rPr lang="en-US" sz="1800" dirty="0"/>
              <a:t>. </a:t>
            </a:r>
            <a:r>
              <a:rPr lang="uk-UA" sz="1800" dirty="0"/>
              <a:t>Ми знову отримаємо «Бах!».</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 бути не повинно. Що ми можемо зробити?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Ми можемо явно визначити і видалити конструктор копіювання з оператором присвоювання, тим самим запобігаючи виконанню будь-якого копіювання. Це також запобіжить виконанню передачі по значенню.</a:t>
            </a:r>
          </a:p>
        </p:txBody>
      </p:sp>
      <p:pic>
        <p:nvPicPr>
          <p:cNvPr id="5" name="Picture 4">
            <a:extLst>
              <a:ext uri="{FF2B5EF4-FFF2-40B4-BE49-F238E27FC236}">
                <a16:creationId xmlns:a16="http://schemas.microsoft.com/office/drawing/2014/main" id="{A1F26F27-337F-43AB-B66C-F363525AA964}"/>
              </a:ext>
            </a:extLst>
          </p:cNvPr>
          <p:cNvPicPr>
            <a:picLocks noChangeAspect="1"/>
          </p:cNvPicPr>
          <p:nvPr/>
        </p:nvPicPr>
        <p:blipFill>
          <a:blip r:embed="rId2"/>
          <a:stretch>
            <a:fillRect/>
          </a:stretch>
        </p:blipFill>
        <p:spPr>
          <a:xfrm>
            <a:off x="3838367" y="0"/>
            <a:ext cx="4515263" cy="3429000"/>
          </a:xfrm>
          <a:prstGeom prst="rect">
            <a:avLst/>
          </a:prstGeom>
        </p:spPr>
      </p:pic>
    </p:spTree>
    <p:extLst>
      <p:ext uri="{BB962C8B-B14F-4D97-AF65-F5344CB8AC3E}">
        <p14:creationId xmlns:p14="http://schemas.microsoft.com/office/powerpoint/2010/main" val="364131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як нам </a:t>
            </a:r>
            <a:r>
              <a:rPr lang="ru-RU" sz="1800" dirty="0" err="1"/>
              <a:t>тоді</a:t>
            </a:r>
            <a:r>
              <a:rPr lang="ru-RU" sz="1800" dirty="0"/>
              <a:t> </a:t>
            </a:r>
            <a:r>
              <a:rPr lang="ru-RU" sz="1800" dirty="0" err="1"/>
              <a:t>повернути</a:t>
            </a:r>
            <a:r>
              <a:rPr lang="ru-RU" sz="1800" dirty="0"/>
              <a:t> </a:t>
            </a:r>
            <a:r>
              <a:rPr lang="ru-RU" sz="1800" dirty="0">
                <a:solidFill>
                  <a:schemeClr val="accent5">
                    <a:lumMod val="75000"/>
                  </a:schemeClr>
                </a:solidFill>
                <a:latin typeface="Consolas" panose="020B0609020204030204" pitchFamily="49" charset="0"/>
              </a:rPr>
              <a:t>Auto_ptr1</a:t>
            </a:r>
            <a:r>
              <a:rPr lang="ru-RU" sz="1800" dirty="0"/>
              <a:t> з </a:t>
            </a:r>
            <a:r>
              <a:rPr lang="ru-RU" sz="1800" dirty="0" err="1"/>
              <a:t>функції</a:t>
            </a:r>
            <a:r>
              <a:rPr lang="ru-RU" sz="1800" dirty="0"/>
              <a:t> назад в </a:t>
            </a:r>
            <a:r>
              <a:rPr lang="ru-RU" sz="1800" dirty="0" err="1"/>
              <a:t>caller</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не можемо повернути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по посиланню, тому що локальний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буде знищено в кінці функції, і в </a:t>
            </a:r>
            <a:r>
              <a:rPr lang="en-US" sz="1800" dirty="0"/>
              <a:t>caller </a:t>
            </a:r>
            <a:r>
              <a:rPr lang="uk-UA" sz="1800" dirty="0"/>
              <a:t>буде передано посилання, яка вказуватиме на видалену пам’ять. Передача по адресі має ту ж саму проблему. Ми могли б повернути вказівник </a:t>
            </a:r>
            <a:r>
              <a:rPr lang="en-US" sz="1800" dirty="0">
                <a:solidFill>
                  <a:schemeClr val="accent5">
                    <a:lumMod val="75000"/>
                  </a:schemeClr>
                </a:solidFill>
                <a:latin typeface="Consolas" panose="020B0609020204030204" pitchFamily="49" charset="0"/>
              </a:rPr>
              <a:t>item</a:t>
            </a:r>
            <a:r>
              <a:rPr lang="en-US" sz="1800" dirty="0"/>
              <a:t> </a:t>
            </a:r>
            <a:r>
              <a:rPr lang="uk-UA" sz="1800" dirty="0"/>
              <a:t>по адресі, але ми можемо забути видалити </a:t>
            </a:r>
            <a:r>
              <a:rPr lang="en-US" sz="1800" dirty="0">
                <a:solidFill>
                  <a:schemeClr val="accent5">
                    <a:lumMod val="75000"/>
                  </a:schemeClr>
                </a:solidFill>
                <a:latin typeface="Consolas" panose="020B0609020204030204" pitchFamily="49" charset="0"/>
              </a:rPr>
              <a:t>item</a:t>
            </a:r>
            <a:r>
              <a:rPr lang="en-US" sz="1800" dirty="0"/>
              <a:t>, </a:t>
            </a:r>
            <a:r>
              <a:rPr lang="uk-UA" sz="1800" dirty="0"/>
              <a:t>що є основним сенсом використання розумних вказівників. Тому повернення</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Auto_ptr1 </a:t>
            </a:r>
            <a:r>
              <a:rPr lang="uk-UA" sz="1800" dirty="0"/>
              <a:t>по значенню — це єдина опція, яка має сенс, але тоді ми отримаємо поверхневе копіювання, дублювання вказівників і «Бах!».</a:t>
            </a:r>
          </a:p>
        </p:txBody>
      </p:sp>
      <p:pic>
        <p:nvPicPr>
          <p:cNvPr id="5" name="Picture 4">
            <a:extLst>
              <a:ext uri="{FF2B5EF4-FFF2-40B4-BE49-F238E27FC236}">
                <a16:creationId xmlns:a16="http://schemas.microsoft.com/office/drawing/2014/main" id="{61BB79E8-4DBA-4031-AE3F-EF3E822EDB07}"/>
              </a:ext>
            </a:extLst>
          </p:cNvPr>
          <p:cNvPicPr>
            <a:picLocks noChangeAspect="1"/>
          </p:cNvPicPr>
          <p:nvPr/>
        </p:nvPicPr>
        <p:blipFill>
          <a:blip r:embed="rId2"/>
          <a:stretch>
            <a:fillRect/>
          </a:stretch>
        </p:blipFill>
        <p:spPr>
          <a:xfrm>
            <a:off x="3560661" y="1415223"/>
            <a:ext cx="5070676" cy="2552240"/>
          </a:xfrm>
          <a:prstGeom prst="rect">
            <a:avLst/>
          </a:prstGeom>
        </p:spPr>
      </p:pic>
    </p:spTree>
    <p:extLst>
      <p:ext uri="{BB962C8B-B14F-4D97-AF65-F5344CB8AC3E}">
        <p14:creationId xmlns:p14="http://schemas.microsoft.com/office/powerpoint/2010/main" val="372290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Інший варіант — перевизначити конструктор копіювання і оператор присвоювання для виконання глибокого копіювання. Таким чином, ми, принаймні, гарантовано уникнемо дублювання вказівників (які вказуватимуть на один і той же об’єкт). Але глибоке копіювання може бути витратною операцією (а також небажаною або навіть неможливою), і ми не хочемо робити непотрібні копії об’єктів просто для того, щоб повернути </a:t>
            </a:r>
            <a:r>
              <a:rPr lang="en-US" sz="1800" dirty="0">
                <a:solidFill>
                  <a:schemeClr val="accent5">
                    <a:lumMod val="75000"/>
                  </a:schemeClr>
                </a:solidFill>
                <a:latin typeface="Consolas" panose="020B0609020204030204" pitchFamily="49" charset="0"/>
              </a:rPr>
              <a:t>Auto_ptr1 </a:t>
            </a:r>
            <a:r>
              <a:rPr lang="uk-UA" sz="1800" dirty="0"/>
              <a:t>з функції. Крім того, присвоювання або ініціалізація “звичайного” вказівника не копіює об’єкт, на який вказує, так чому ж ми очікуємо, що розумні вказівники вестимуть себе по-іншому?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Що ж робити?</a:t>
            </a:r>
          </a:p>
        </p:txBody>
      </p:sp>
    </p:spTree>
    <p:extLst>
      <p:ext uri="{BB962C8B-B14F-4D97-AF65-F5344CB8AC3E}">
        <p14:creationId xmlns:p14="http://schemas.microsoft.com/office/powerpoint/2010/main" val="153704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Семантика переміщення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 </a:t>
            </a:r>
            <a:r>
              <a:rPr lang="ru-RU" sz="1800" dirty="0" err="1"/>
              <a:t>що</a:t>
            </a:r>
            <a:r>
              <a:rPr lang="ru-RU" sz="1800" dirty="0"/>
              <a:t>, </a:t>
            </a:r>
            <a:r>
              <a:rPr lang="ru-RU" sz="1800" dirty="0" err="1"/>
              <a:t>якби</a:t>
            </a:r>
            <a:r>
              <a:rPr lang="ru-RU" sz="1800" dirty="0"/>
              <a:t> наш </a:t>
            </a:r>
            <a:r>
              <a:rPr lang="ru-RU" sz="1800" b="1" dirty="0">
                <a:highlight>
                  <a:srgbClr val="00FF00"/>
                </a:highlight>
              </a:rPr>
              <a:t>конструктор </a:t>
            </a:r>
            <a:r>
              <a:rPr lang="ru-RU" sz="1800" b="1" dirty="0" err="1">
                <a:highlight>
                  <a:srgbClr val="00FF00"/>
                </a:highlight>
              </a:rPr>
              <a:t>копіювання</a:t>
            </a:r>
            <a:r>
              <a:rPr lang="ru-RU" sz="1800" b="1" dirty="0">
                <a:highlight>
                  <a:srgbClr val="00FF00"/>
                </a:highlight>
              </a:rPr>
              <a:t> і оператор </a:t>
            </a:r>
            <a:r>
              <a:rPr lang="ru-RU" sz="1800" b="1" dirty="0" err="1">
                <a:highlight>
                  <a:srgbClr val="00FF00"/>
                </a:highlight>
              </a:rPr>
              <a:t>присвоювання</a:t>
            </a:r>
            <a:r>
              <a:rPr lang="ru-RU" sz="1800" dirty="0"/>
              <a:t> не </a:t>
            </a:r>
            <a:r>
              <a:rPr lang="ru-RU" sz="1800" dirty="0" err="1"/>
              <a:t>копіювали</a:t>
            </a:r>
            <a:r>
              <a:rPr lang="ru-RU" sz="1800" dirty="0"/>
              <a:t> </a:t>
            </a:r>
            <a:r>
              <a:rPr lang="ru-RU" sz="1800" dirty="0" err="1"/>
              <a:t>вказівник</a:t>
            </a:r>
            <a:r>
              <a:rPr lang="ru-RU" sz="1800" dirty="0"/>
              <a:t> (семантика </a:t>
            </a:r>
            <a:r>
              <a:rPr lang="ru-RU" sz="1800" dirty="0" err="1"/>
              <a:t>копіювання</a:t>
            </a:r>
            <a:r>
              <a:rPr lang="ru-RU" sz="1800" dirty="0"/>
              <a:t>), </a:t>
            </a:r>
            <a:r>
              <a:rPr lang="ru-RU" sz="1800" b="1" dirty="0">
                <a:highlight>
                  <a:srgbClr val="00FF00"/>
                </a:highlight>
              </a:rPr>
              <a:t>а передавали </a:t>
            </a:r>
            <a:r>
              <a:rPr lang="ru-RU" sz="1800" b="1" dirty="0" err="1">
                <a:highlight>
                  <a:srgbClr val="00FF00"/>
                </a:highlight>
              </a:rPr>
              <a:t>володіння</a:t>
            </a:r>
            <a:r>
              <a:rPr lang="ru-RU" sz="1800" b="1" dirty="0">
                <a:highlight>
                  <a:srgbClr val="00FF00"/>
                </a:highlight>
              </a:rPr>
              <a:t> </a:t>
            </a:r>
            <a:r>
              <a:rPr lang="ru-RU" sz="1800" b="1" dirty="0" err="1">
                <a:highlight>
                  <a:srgbClr val="00FF00"/>
                </a:highlight>
              </a:rPr>
              <a:t>вказівником</a:t>
            </a:r>
            <a:r>
              <a:rPr lang="ru-RU" sz="1800" b="1" dirty="0">
                <a:highlight>
                  <a:srgbClr val="00FF00"/>
                </a:highlight>
              </a:rPr>
              <a:t> з </a:t>
            </a:r>
            <a:r>
              <a:rPr lang="ru-RU" sz="1800" b="1" dirty="0" err="1">
                <a:highlight>
                  <a:srgbClr val="00FF00"/>
                </a:highlight>
              </a:rPr>
              <a:t>джерела</a:t>
            </a:r>
            <a:r>
              <a:rPr lang="ru-RU" sz="1800" b="1" dirty="0">
                <a:highlight>
                  <a:srgbClr val="00FF00"/>
                </a:highlight>
              </a:rPr>
              <a:t> в </a:t>
            </a:r>
            <a:r>
              <a:rPr lang="ru-RU" sz="1800" b="1" dirty="0" err="1">
                <a:highlight>
                  <a:srgbClr val="00FF00"/>
                </a:highlight>
              </a:rPr>
              <a:t>об’єкт</a:t>
            </a:r>
            <a:r>
              <a:rPr lang="ru-RU" sz="1800" b="1" dirty="0">
                <a:highlight>
                  <a:srgbClr val="00FF00"/>
                </a:highlight>
              </a:rPr>
              <a:t> </a:t>
            </a:r>
            <a:r>
              <a:rPr lang="ru-RU" sz="1800" b="1" dirty="0" err="1">
                <a:highlight>
                  <a:srgbClr val="00FF00"/>
                </a:highlight>
              </a:rPr>
              <a:t>призначення</a:t>
            </a:r>
            <a:r>
              <a:rPr lang="ru-RU" sz="1800" dirty="0"/>
              <a:t>? </a:t>
            </a:r>
            <a:r>
              <a:rPr lang="ru-RU" sz="1800" dirty="0" err="1"/>
              <a:t>Це</a:t>
            </a:r>
            <a:r>
              <a:rPr lang="ru-RU" sz="1800" dirty="0"/>
              <a:t> </a:t>
            </a:r>
            <a:r>
              <a:rPr lang="ru-RU" sz="1800" dirty="0" err="1"/>
              <a:t>основна</a:t>
            </a:r>
            <a:r>
              <a:rPr lang="ru-RU" sz="1800" dirty="0"/>
              <a:t> </a:t>
            </a:r>
            <a:r>
              <a:rPr lang="ru-RU" sz="1800" dirty="0" err="1"/>
              <a:t>ідея</a:t>
            </a:r>
            <a:r>
              <a:rPr lang="ru-RU" sz="1800" dirty="0"/>
              <a:t> </a:t>
            </a:r>
            <a:r>
              <a:rPr lang="ru-RU" sz="1800" b="1" dirty="0">
                <a:highlight>
                  <a:srgbClr val="00FF00"/>
                </a:highlight>
              </a:rPr>
              <a:t>семантики </a:t>
            </a:r>
            <a:r>
              <a:rPr lang="ru-RU" sz="1800" b="1" dirty="0" err="1">
                <a:highlight>
                  <a:srgbClr val="00FF00"/>
                </a:highlight>
              </a:rPr>
              <a:t>переміщення</a:t>
            </a:r>
            <a:r>
              <a:rPr lang="ru-RU" sz="1800" dirty="0"/>
              <a:t>. </a:t>
            </a:r>
            <a:r>
              <a:rPr lang="ru-RU" sz="1800" b="1" dirty="0">
                <a:highlight>
                  <a:srgbClr val="00FFFF"/>
                </a:highlight>
              </a:rPr>
              <a:t>Семантика </a:t>
            </a:r>
            <a:r>
              <a:rPr lang="ru-RU" sz="1800" b="1" dirty="0" err="1">
                <a:highlight>
                  <a:srgbClr val="00FFFF"/>
                </a:highlight>
              </a:rPr>
              <a:t>переміщення</a:t>
            </a:r>
            <a:r>
              <a:rPr lang="ru-RU" sz="1800" b="1" dirty="0">
                <a:highlight>
                  <a:srgbClr val="00FFFF"/>
                </a:highlight>
              </a:rPr>
              <a:t> </a:t>
            </a:r>
            <a:r>
              <a:rPr lang="ru-RU" sz="1800" dirty="0" err="1"/>
              <a:t>означає</a:t>
            </a:r>
            <a:r>
              <a:rPr lang="ru-RU" sz="1800" dirty="0"/>
              <a:t>, </a:t>
            </a:r>
            <a:r>
              <a:rPr lang="ru-RU" sz="1800" dirty="0" err="1"/>
              <a:t>що</a:t>
            </a:r>
            <a:r>
              <a:rPr lang="ru-RU" sz="1800" dirty="0"/>
              <a:t> </a:t>
            </a:r>
            <a:r>
              <a:rPr lang="ru-RU" sz="1800" dirty="0" err="1"/>
              <a:t>клас</a:t>
            </a:r>
            <a:r>
              <a:rPr lang="ru-RU" sz="1800" dirty="0"/>
              <a:t>, </a:t>
            </a:r>
            <a:r>
              <a:rPr lang="ru-RU" sz="1800" dirty="0" err="1"/>
              <a:t>замість</a:t>
            </a:r>
            <a:r>
              <a:rPr lang="ru-RU" sz="1800" dirty="0"/>
              <a:t> </a:t>
            </a:r>
            <a:r>
              <a:rPr lang="ru-RU" sz="1800" dirty="0" err="1"/>
              <a:t>копіювання</a:t>
            </a:r>
            <a:r>
              <a:rPr lang="ru-RU" sz="1800" dirty="0"/>
              <a:t>, </a:t>
            </a:r>
            <a:r>
              <a:rPr lang="ru-RU" sz="1800" dirty="0" err="1"/>
              <a:t>передає</a:t>
            </a:r>
            <a:r>
              <a:rPr lang="ru-RU" sz="1800" dirty="0"/>
              <a:t> право </a:t>
            </a:r>
            <a:r>
              <a:rPr lang="ru-RU" sz="1800" dirty="0" err="1"/>
              <a:t>власності</a:t>
            </a:r>
            <a:r>
              <a:rPr lang="ru-RU" sz="1800" dirty="0"/>
              <a:t> на </a:t>
            </a:r>
            <a:r>
              <a:rPr lang="ru-RU" sz="1800" dirty="0" err="1"/>
              <a:t>об’єкт</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Давайте </a:t>
            </a:r>
            <a:r>
              <a:rPr lang="ru-RU" sz="1800" dirty="0" err="1"/>
              <a:t>оновимо</a:t>
            </a:r>
            <a:r>
              <a:rPr lang="ru-RU" sz="1800" dirty="0"/>
              <a:t> наш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Auto_ptr1 </a:t>
            </a:r>
            <a:r>
              <a:rPr lang="ru-RU" sz="1800" dirty="0"/>
              <a:t>з </a:t>
            </a:r>
            <a:r>
              <a:rPr lang="ru-RU" sz="1800" dirty="0" err="1"/>
              <a:t>використанням</a:t>
            </a:r>
            <a:r>
              <a:rPr lang="ru-RU" sz="1800" dirty="0"/>
              <a:t> семантики </a:t>
            </a:r>
            <a:r>
              <a:rPr lang="ru-RU" sz="1800" dirty="0" err="1"/>
              <a:t>переміщення</a:t>
            </a:r>
            <a:r>
              <a:rPr lang="ru-RU" sz="1800" dirty="0"/>
              <a:t>:</a:t>
            </a:r>
            <a:endParaRPr lang="uk-UA" sz="1800" dirty="0"/>
          </a:p>
        </p:txBody>
      </p:sp>
    </p:spTree>
    <p:extLst>
      <p:ext uri="{BB962C8B-B14F-4D97-AF65-F5344CB8AC3E}">
        <p14:creationId xmlns:p14="http://schemas.microsoft.com/office/powerpoint/2010/main" val="172902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F4D9E2A0-5D5F-4F47-A5F9-F2463BB1E59B}"/>
              </a:ext>
            </a:extLst>
          </p:cNvPr>
          <p:cNvPicPr>
            <a:picLocks noChangeAspect="1"/>
          </p:cNvPicPr>
          <p:nvPr/>
        </p:nvPicPr>
        <p:blipFill>
          <a:blip r:embed="rId2"/>
          <a:stretch>
            <a:fillRect/>
          </a:stretch>
        </p:blipFill>
        <p:spPr>
          <a:xfrm>
            <a:off x="3840330" y="0"/>
            <a:ext cx="4511338" cy="6858000"/>
          </a:xfrm>
          <a:prstGeom prst="rect">
            <a:avLst/>
          </a:prstGeom>
        </p:spPr>
      </p:pic>
      <p:pic>
        <p:nvPicPr>
          <p:cNvPr id="7" name="Picture 6">
            <a:extLst>
              <a:ext uri="{FF2B5EF4-FFF2-40B4-BE49-F238E27FC236}">
                <a16:creationId xmlns:a16="http://schemas.microsoft.com/office/drawing/2014/main" id="{05C1C8BA-E741-4F22-98B5-FB384FE8645A}"/>
              </a:ext>
            </a:extLst>
          </p:cNvPr>
          <p:cNvPicPr>
            <a:picLocks noChangeAspect="1"/>
          </p:cNvPicPr>
          <p:nvPr/>
        </p:nvPicPr>
        <p:blipFill>
          <a:blip r:embed="rId3"/>
          <a:stretch>
            <a:fillRect/>
          </a:stretch>
        </p:blipFill>
        <p:spPr>
          <a:xfrm>
            <a:off x="8979027" y="3717150"/>
            <a:ext cx="3077004" cy="2734057"/>
          </a:xfrm>
          <a:prstGeom prst="rect">
            <a:avLst/>
          </a:prstGeom>
        </p:spPr>
      </p:pic>
    </p:spTree>
    <p:extLst>
      <p:ext uri="{BB962C8B-B14F-4D97-AF65-F5344CB8AC3E}">
        <p14:creationId xmlns:p14="http://schemas.microsoft.com/office/powerpoint/2010/main" val="239036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Проблема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Розглянемо</a:t>
            </a:r>
            <a:r>
              <a:rPr lang="ru-RU" sz="1800" dirty="0"/>
              <a:t> </a:t>
            </a:r>
            <a:r>
              <a:rPr lang="ru-RU" sz="1800" dirty="0" err="1"/>
              <a:t>функцію</a:t>
            </a:r>
            <a:r>
              <a:rPr lang="ru-RU" sz="1800" dirty="0"/>
              <a:t>, в </a:t>
            </a:r>
            <a:r>
              <a:rPr lang="ru-RU" sz="1800" dirty="0" err="1"/>
              <a:t>якій</a:t>
            </a:r>
            <a:r>
              <a:rPr lang="ru-RU" sz="1800" dirty="0"/>
              <a:t> динамічно </a:t>
            </a:r>
            <a:r>
              <a:rPr lang="ru-RU" sz="1800" dirty="0" err="1"/>
              <a:t>виділяється</a:t>
            </a:r>
            <a:r>
              <a:rPr lang="ru-RU" sz="1800" dirty="0"/>
              <a:t> </a:t>
            </a:r>
            <a:r>
              <a:rPr lang="ru-RU" sz="1800" dirty="0" err="1"/>
              <a:t>змінна</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Хоча</a:t>
            </a:r>
            <a:r>
              <a:rPr lang="ru-RU" sz="1800" dirty="0"/>
              <a:t> код, наведений </a:t>
            </a:r>
            <a:r>
              <a:rPr lang="ru-RU" sz="1800" dirty="0" err="1"/>
              <a:t>вище</a:t>
            </a:r>
            <a:r>
              <a:rPr lang="ru-RU" sz="1800" dirty="0"/>
              <a:t>, </a:t>
            </a:r>
            <a:r>
              <a:rPr lang="ru-RU" sz="1800" dirty="0" err="1"/>
              <a:t>здається</a:t>
            </a:r>
            <a:r>
              <a:rPr lang="ru-RU" sz="1800" dirty="0"/>
              <a:t> </a:t>
            </a:r>
            <a:r>
              <a:rPr lang="ru-RU" sz="1800" dirty="0" err="1"/>
              <a:t>досить</a:t>
            </a:r>
            <a:r>
              <a:rPr lang="ru-RU" sz="1800" dirty="0"/>
              <a:t> простим, </a:t>
            </a:r>
            <a:r>
              <a:rPr lang="ru-RU" sz="1800" b="1" dirty="0" err="1">
                <a:highlight>
                  <a:srgbClr val="FFFF00"/>
                </a:highlight>
              </a:rPr>
              <a:t>можна</a:t>
            </a:r>
            <a:r>
              <a:rPr lang="ru-RU" sz="1800" b="1" dirty="0">
                <a:highlight>
                  <a:srgbClr val="FFFF00"/>
                </a:highlight>
              </a:rPr>
              <a:t> </a:t>
            </a:r>
            <a:r>
              <a:rPr lang="ru-RU" sz="1800" b="1" dirty="0" err="1">
                <a:highlight>
                  <a:srgbClr val="FFFF00"/>
                </a:highlight>
              </a:rPr>
              <a:t>дуже</a:t>
            </a:r>
            <a:r>
              <a:rPr lang="ru-RU" sz="1800" b="1" dirty="0">
                <a:highlight>
                  <a:srgbClr val="FFFF00"/>
                </a:highlight>
              </a:rPr>
              <a:t> легко забути в </a:t>
            </a:r>
            <a:r>
              <a:rPr lang="ru-RU" sz="1800" b="1" dirty="0" err="1">
                <a:highlight>
                  <a:srgbClr val="FFFF00"/>
                </a:highlight>
              </a:rPr>
              <a:t>кінці</a:t>
            </a:r>
            <a:r>
              <a:rPr lang="ru-RU" sz="1800" b="1" dirty="0">
                <a:highlight>
                  <a:srgbClr val="FFFF00"/>
                </a:highlight>
              </a:rPr>
              <a:t> </a:t>
            </a:r>
            <a:r>
              <a:rPr lang="ru-RU" sz="1800" b="1" dirty="0" err="1">
                <a:highlight>
                  <a:srgbClr val="FFFF00"/>
                </a:highlight>
              </a:rPr>
              <a:t>звільнити</a:t>
            </a:r>
            <a:r>
              <a:rPr lang="ru-RU" sz="1800" b="1" dirty="0">
                <a:highlight>
                  <a:srgbClr val="FFFF00"/>
                </a:highlight>
              </a:rPr>
              <a:t> </a:t>
            </a:r>
            <a:r>
              <a:rPr lang="ru-RU" sz="1800" b="1" dirty="0" err="1">
                <a:highlight>
                  <a:srgbClr val="FFFF00"/>
                </a:highlight>
              </a:rPr>
              <a:t>пам’ять</a:t>
            </a:r>
            <a:r>
              <a:rPr lang="ru-RU" sz="1800" b="1" dirty="0">
                <a:highlight>
                  <a:srgbClr val="FFFF00"/>
                </a:highlight>
              </a:rPr>
              <a:t>, </a:t>
            </a:r>
            <a:r>
              <a:rPr lang="ru-RU" sz="1800" b="1" dirty="0" err="1">
                <a:highlight>
                  <a:srgbClr val="FFFF00"/>
                </a:highlight>
              </a:rPr>
              <a:t>виділену</a:t>
            </a:r>
            <a:r>
              <a:rPr lang="ru-RU" sz="1800" b="1" dirty="0">
                <a:highlight>
                  <a:srgbClr val="FFFF00"/>
                </a:highlight>
              </a:rPr>
              <a:t> для </a:t>
            </a:r>
            <a:r>
              <a:rPr lang="ru-RU" sz="1800" b="1" dirty="0" err="1">
                <a:highlight>
                  <a:srgbClr val="FFFF00"/>
                </a:highlight>
              </a:rPr>
              <a:t>ptr</a:t>
            </a:r>
            <a:r>
              <a:rPr lang="ru-RU" sz="1800" dirty="0"/>
              <a:t>. </a:t>
            </a:r>
            <a:r>
              <a:rPr lang="ru-RU" sz="1800" dirty="0" err="1"/>
              <a:t>Навіть</a:t>
            </a:r>
            <a:r>
              <a:rPr lang="ru-RU" sz="1800" dirty="0"/>
              <a:t> </a:t>
            </a:r>
            <a:r>
              <a:rPr lang="ru-RU" sz="1800" dirty="0" err="1"/>
              <a:t>якщо</a:t>
            </a:r>
            <a:r>
              <a:rPr lang="ru-RU" sz="1800" dirty="0"/>
              <a:t> </a:t>
            </a:r>
            <a:r>
              <a:rPr lang="ru-RU" sz="1800" dirty="0" err="1"/>
              <a:t>ви</a:t>
            </a:r>
            <a:r>
              <a:rPr lang="ru-RU" sz="1800" dirty="0"/>
              <a:t> не забудете </a:t>
            </a:r>
            <a:r>
              <a:rPr lang="ru-RU" sz="1800" dirty="0" err="1"/>
              <a:t>це</a:t>
            </a:r>
            <a:r>
              <a:rPr lang="ru-RU" sz="1800" dirty="0"/>
              <a:t> </a:t>
            </a:r>
            <a:r>
              <a:rPr lang="ru-RU" sz="1800" dirty="0" err="1"/>
              <a:t>зробити</a:t>
            </a:r>
            <a:r>
              <a:rPr lang="ru-RU" sz="1800" dirty="0"/>
              <a:t>, </a:t>
            </a:r>
            <a:r>
              <a:rPr lang="ru-RU" sz="1800" dirty="0" err="1"/>
              <a:t>існує</a:t>
            </a:r>
            <a:r>
              <a:rPr lang="ru-RU" sz="1800" dirty="0"/>
              <a:t> </a:t>
            </a:r>
            <a:r>
              <a:rPr lang="ru-RU" sz="1800" dirty="0" err="1"/>
              <a:t>безліч</a:t>
            </a:r>
            <a:r>
              <a:rPr lang="ru-RU" sz="1800" dirty="0"/>
              <a:t> причин, через </a:t>
            </a:r>
            <a:r>
              <a:rPr lang="ru-RU" sz="1800" dirty="0" err="1"/>
              <a:t>які</a:t>
            </a:r>
            <a:r>
              <a:rPr lang="ru-RU" sz="1800" dirty="0"/>
              <a:t> </a:t>
            </a:r>
            <a:r>
              <a:rPr lang="ru-RU" sz="1800" dirty="0" err="1">
                <a:solidFill>
                  <a:schemeClr val="accent5">
                    <a:lumMod val="75000"/>
                  </a:schemeClr>
                </a:solidFill>
                <a:latin typeface="Consolas" panose="020B0609020204030204" pitchFamily="49" charset="0"/>
              </a:rPr>
              <a:t>ptr</a:t>
            </a:r>
            <a:r>
              <a:rPr lang="ru-RU" sz="1800" dirty="0"/>
              <a:t> не буде </a:t>
            </a:r>
            <a:r>
              <a:rPr lang="ru-RU" sz="1800" dirty="0" err="1"/>
              <a:t>видалено</a:t>
            </a:r>
            <a:r>
              <a:rPr lang="ru-RU" sz="1800" dirty="0"/>
              <a:t>. </a:t>
            </a:r>
            <a:r>
              <a:rPr lang="ru-RU" sz="1800" dirty="0" err="1"/>
              <a:t>Це</a:t>
            </a:r>
            <a:r>
              <a:rPr lang="ru-RU" sz="1800" dirty="0"/>
              <a:t> </a:t>
            </a:r>
            <a:r>
              <a:rPr lang="ru-RU" sz="1800" dirty="0" err="1"/>
              <a:t>може</a:t>
            </a:r>
            <a:r>
              <a:rPr lang="ru-RU" sz="1800" dirty="0"/>
              <a:t> </a:t>
            </a:r>
            <a:r>
              <a:rPr lang="ru-RU" sz="1800" dirty="0" err="1"/>
              <a:t>статися</a:t>
            </a:r>
            <a:r>
              <a:rPr lang="ru-RU" sz="1800" dirty="0"/>
              <a:t> через </a:t>
            </a:r>
            <a:r>
              <a:rPr lang="ru-RU" sz="1800" dirty="0" err="1"/>
              <a:t>передчасне</a:t>
            </a:r>
            <a:r>
              <a:rPr lang="ru-RU" sz="1800" dirty="0"/>
              <a:t> </a:t>
            </a:r>
            <a:r>
              <a:rPr lang="ru-RU" sz="1800" dirty="0" err="1"/>
              <a:t>повернення</a:t>
            </a:r>
            <a:r>
              <a:rPr lang="ru-RU" sz="1800" dirty="0"/>
              <a:t> за </a:t>
            </a:r>
            <a:r>
              <a:rPr lang="ru-RU" sz="1800" dirty="0" err="1"/>
              <a:t>допомогою</a:t>
            </a:r>
            <a:r>
              <a:rPr lang="ru-RU" sz="1800" dirty="0"/>
              <a:t> оператора </a:t>
            </a:r>
            <a:r>
              <a:rPr lang="ru-RU" sz="1800" dirty="0" err="1">
                <a:solidFill>
                  <a:schemeClr val="accent5">
                    <a:lumMod val="75000"/>
                  </a:schemeClr>
                </a:solidFill>
                <a:latin typeface="Consolas" panose="020B0609020204030204" pitchFamily="49" charset="0"/>
              </a:rPr>
              <a:t>return</a:t>
            </a:r>
            <a:r>
              <a:rPr lang="ru-RU" sz="1800" dirty="0"/>
              <a:t>:</a:t>
            </a:r>
            <a:endParaRPr lang="uk-UA" sz="1800" dirty="0"/>
          </a:p>
        </p:txBody>
      </p:sp>
      <p:pic>
        <p:nvPicPr>
          <p:cNvPr id="5" name="Picture 4">
            <a:extLst>
              <a:ext uri="{FF2B5EF4-FFF2-40B4-BE49-F238E27FC236}">
                <a16:creationId xmlns:a16="http://schemas.microsoft.com/office/drawing/2014/main" id="{2968302E-7DA9-4860-B06C-73723076B37A}"/>
              </a:ext>
            </a:extLst>
          </p:cNvPr>
          <p:cNvPicPr>
            <a:picLocks noChangeAspect="1"/>
          </p:cNvPicPr>
          <p:nvPr/>
        </p:nvPicPr>
        <p:blipFill>
          <a:blip r:embed="rId2"/>
          <a:stretch>
            <a:fillRect/>
          </a:stretch>
        </p:blipFill>
        <p:spPr>
          <a:xfrm>
            <a:off x="2530996" y="1474777"/>
            <a:ext cx="7130005" cy="2700568"/>
          </a:xfrm>
          <a:prstGeom prst="rect">
            <a:avLst/>
          </a:prstGeom>
        </p:spPr>
      </p:pic>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перевантажений </a:t>
            </a:r>
            <a:r>
              <a:rPr lang="en-US" sz="1800" dirty="0">
                <a:solidFill>
                  <a:schemeClr val="accent5">
                    <a:lumMod val="75000"/>
                  </a:schemeClr>
                </a:solidFill>
                <a:latin typeface="Consolas" panose="020B0609020204030204" pitchFamily="49" charset="0"/>
              </a:rPr>
              <a:t>operator=</a:t>
            </a:r>
            <a:r>
              <a:rPr lang="en-US" sz="1800" dirty="0"/>
              <a:t> </a:t>
            </a:r>
            <a:r>
              <a:rPr lang="uk-UA" sz="1800" dirty="0"/>
              <a:t>передає право власності на </a:t>
            </a:r>
            <a:r>
              <a:rPr lang="en-US" sz="1800" dirty="0" err="1">
                <a:solidFill>
                  <a:schemeClr val="accent5">
                    <a:lumMod val="75000"/>
                  </a:schemeClr>
                </a:solidFill>
                <a:latin typeface="Consolas" panose="020B0609020204030204" pitchFamily="49" charset="0"/>
              </a:rPr>
              <a:t>m_ptr</a:t>
            </a:r>
            <a:r>
              <a:rPr lang="en-US" sz="1800" dirty="0"/>
              <a:t> </a:t>
            </a:r>
            <a:r>
              <a:rPr lang="uk-UA" sz="1800" dirty="0"/>
              <a:t>від </a:t>
            </a:r>
            <a:r>
              <a:rPr lang="en-US" sz="1800" dirty="0">
                <a:solidFill>
                  <a:schemeClr val="accent5">
                    <a:lumMod val="75000"/>
                  </a:schemeClr>
                </a:solidFill>
                <a:latin typeface="Consolas" panose="020B0609020204030204" pitchFamily="49" charset="0"/>
              </a:rPr>
              <a:t>item1</a:t>
            </a:r>
            <a:r>
              <a:rPr lang="en-US" sz="1800" dirty="0"/>
              <a:t> </a:t>
            </a:r>
            <a:r>
              <a:rPr lang="uk-UA" sz="1800" dirty="0"/>
              <a:t>до </a:t>
            </a:r>
            <a:r>
              <a:rPr lang="en-US" sz="1800" dirty="0">
                <a:solidFill>
                  <a:schemeClr val="accent5">
                    <a:lumMod val="75000"/>
                  </a:schemeClr>
                </a:solidFill>
                <a:latin typeface="Consolas" panose="020B0609020204030204" pitchFamily="49" charset="0"/>
              </a:rPr>
              <a:t>item2</a:t>
            </a:r>
            <a:r>
              <a:rPr lang="en-US" sz="1800" dirty="0"/>
              <a:t>! </a:t>
            </a:r>
            <a:r>
              <a:rPr lang="uk-UA" sz="1800" dirty="0"/>
              <a:t>Отже, у нас не виконується дублювання вказівників, і все акуратно очищається (видаляється).</a:t>
            </a:r>
          </a:p>
        </p:txBody>
      </p:sp>
    </p:spTree>
    <p:extLst>
      <p:ext uri="{BB962C8B-B14F-4D97-AF65-F5344CB8AC3E}">
        <p14:creationId xmlns:p14="http://schemas.microsoft.com/office/powerpoint/2010/main" val="346479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std</a:t>
            </a:r>
            <a:r>
              <a:rPr lang="ru-RU" b="1" dirty="0"/>
              <a:t>::</a:t>
            </a:r>
            <a:r>
              <a:rPr lang="ru-RU" b="1" dirty="0" err="1"/>
              <a:t>auto_ptr</a:t>
            </a:r>
            <a:r>
              <a:rPr lang="ru-RU" b="1" dirty="0"/>
              <a:t> і </a:t>
            </a:r>
            <a:r>
              <a:rPr lang="ru-RU" b="1" dirty="0" err="1"/>
              <a:t>чому</a:t>
            </a:r>
            <a:r>
              <a:rPr lang="ru-RU" b="1" dirty="0"/>
              <a:t> </a:t>
            </a:r>
            <a:r>
              <a:rPr lang="ru-RU" b="1" dirty="0" err="1"/>
              <a:t>його</a:t>
            </a:r>
            <a:r>
              <a:rPr lang="ru-RU" b="1" dirty="0"/>
              <a:t> </a:t>
            </a:r>
            <a:r>
              <a:rPr lang="ru-RU" b="1" dirty="0" err="1"/>
              <a:t>краще</a:t>
            </a:r>
            <a:r>
              <a:rPr lang="ru-RU" b="1" dirty="0"/>
              <a:t> не </a:t>
            </a:r>
            <a:r>
              <a:rPr lang="ru-RU" b="1" dirty="0" err="1"/>
              <a:t>використовувати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саме час поговорити про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представлений в </a:t>
            </a:r>
            <a:r>
              <a:rPr lang="en-US" sz="1800" dirty="0"/>
              <a:t>C++98, </a:t>
            </a:r>
            <a:r>
              <a:rPr lang="uk-UA" sz="1800" dirty="0"/>
              <a:t>був першою спробою в мові </a:t>
            </a:r>
            <a:r>
              <a:rPr lang="en-US" sz="1800" dirty="0"/>
              <a:t>C++ </a:t>
            </a:r>
            <a:r>
              <a:rPr lang="uk-UA" sz="1800" dirty="0"/>
              <a:t>зробити стандартизований розумний вказівник. 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вирішили реалізувати семантику переміщення точно так же, як це зроблено в класі </a:t>
            </a:r>
            <a:r>
              <a:rPr lang="en-US" sz="1800" dirty="0">
                <a:solidFill>
                  <a:schemeClr val="accent5">
                    <a:lumMod val="75000"/>
                  </a:schemeClr>
                </a:solidFill>
                <a:latin typeface="Consolas" panose="020B0609020204030204" pitchFamily="49" charset="0"/>
              </a:rPr>
              <a:t>Auto_ptr2</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як і наш клас </a:t>
            </a:r>
            <a:r>
              <a:rPr lang="en-US" sz="1800" dirty="0">
                <a:solidFill>
                  <a:schemeClr val="accent5">
                    <a:lumMod val="75000"/>
                  </a:schemeClr>
                </a:solidFill>
                <a:latin typeface="Consolas" panose="020B0609020204030204" pitchFamily="49" charset="0"/>
              </a:rPr>
              <a:t>Auto_ptr2</a:t>
            </a:r>
            <a:r>
              <a:rPr lang="en-US" sz="1800" dirty="0"/>
              <a:t>) </a:t>
            </a:r>
            <a:r>
              <a:rPr lang="uk-UA" sz="1800" dirty="0"/>
              <a:t>має ряд проблем, які роблять його використання небезпечним.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По-перше</a:t>
            </a:r>
            <a:r>
              <a:rPr lang="uk-UA" sz="1800" dirty="0"/>
              <a:t>, оскільки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реалізовує семантику переміщення через конструктор копіювання і оператор присвоювання, то передача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solidFill>
                  <a:schemeClr val="accent5">
                    <a:lumMod val="75000"/>
                  </a:schemeClr>
                </a:solidFill>
                <a:latin typeface="Consolas" panose="020B0609020204030204" pitchFamily="49" charset="0"/>
              </a:rPr>
              <a:t> </a:t>
            </a:r>
            <a:r>
              <a:rPr lang="uk-UA" sz="1800" dirty="0"/>
              <a:t>в функцію по значенню призведе до того, що наш </a:t>
            </a:r>
            <a:r>
              <a:rPr lang="en-US" sz="1800" dirty="0">
                <a:solidFill>
                  <a:schemeClr val="accent5">
                    <a:lumMod val="75000"/>
                  </a:schemeClr>
                </a:solidFill>
                <a:latin typeface="Consolas" panose="020B0609020204030204" pitchFamily="49" charset="0"/>
              </a:rPr>
              <a:t>Item</a:t>
            </a:r>
            <a:r>
              <a:rPr lang="en-US" sz="1800" dirty="0"/>
              <a:t> </a:t>
            </a:r>
            <a:r>
              <a:rPr lang="uk-UA" sz="1800" dirty="0"/>
              <a:t>буде переміщено в параметр функції і, відповідно, буде знищено в кінці функції, коли параметри цієї функції вийдуть з області видимості (в нашому класі </a:t>
            </a:r>
            <a:r>
              <a:rPr lang="en-US" sz="1800" dirty="0">
                <a:solidFill>
                  <a:schemeClr val="accent5">
                    <a:lumMod val="75000"/>
                  </a:schemeClr>
                </a:solidFill>
                <a:latin typeface="Consolas" panose="020B0609020204030204" pitchFamily="49" charset="0"/>
              </a:rPr>
              <a:t>Auto_ptr2</a:t>
            </a:r>
            <a:r>
              <a:rPr lang="en-US" sz="1800" dirty="0"/>
              <a:t> </a:t>
            </a:r>
            <a:r>
              <a:rPr lang="uk-UA" sz="1800" dirty="0"/>
              <a:t>передача виконується по посиланню). Потім, коли ми спробуємо отримати доступ до аргументу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з </a:t>
            </a:r>
            <a:r>
              <a:rPr lang="en-US" sz="1800" dirty="0"/>
              <a:t>caller-</a:t>
            </a:r>
            <a:r>
              <a:rPr lang="uk-UA" sz="1800" dirty="0"/>
              <a:t>а (не усвідомлюючи, що він був переданий і видалений), ми раптово виконаємо </a:t>
            </a:r>
            <a:r>
              <a:rPr lang="uk-UA" sz="1800" dirty="0" err="1"/>
              <a:t>розіменування</a:t>
            </a:r>
            <a:r>
              <a:rPr lang="uk-UA" sz="1800" dirty="0"/>
              <a:t> нульового вказівника. Бах!</a:t>
            </a:r>
          </a:p>
        </p:txBody>
      </p:sp>
    </p:spTree>
    <p:extLst>
      <p:ext uri="{BB962C8B-B14F-4D97-AF65-F5344CB8AC3E}">
        <p14:creationId xmlns:p14="http://schemas.microsoft.com/office/powerpoint/2010/main" val="411443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std</a:t>
            </a:r>
            <a:r>
              <a:rPr lang="ru-RU" b="1" dirty="0"/>
              <a:t>::</a:t>
            </a:r>
            <a:r>
              <a:rPr lang="ru-RU" b="1" dirty="0" err="1"/>
              <a:t>auto_ptr</a:t>
            </a:r>
            <a:r>
              <a:rPr lang="ru-RU" b="1" dirty="0"/>
              <a:t> і </a:t>
            </a:r>
            <a:r>
              <a:rPr lang="ru-RU" b="1" dirty="0" err="1"/>
              <a:t>чому</a:t>
            </a:r>
            <a:r>
              <a:rPr lang="ru-RU" b="1" dirty="0"/>
              <a:t> </a:t>
            </a:r>
            <a:r>
              <a:rPr lang="ru-RU" b="1" dirty="0" err="1"/>
              <a:t>його</a:t>
            </a:r>
            <a:r>
              <a:rPr lang="ru-RU" b="1" dirty="0"/>
              <a:t> </a:t>
            </a:r>
            <a:r>
              <a:rPr lang="ru-RU" b="1" dirty="0" err="1"/>
              <a:t>краще</a:t>
            </a:r>
            <a:r>
              <a:rPr lang="ru-RU" b="1" dirty="0"/>
              <a:t> не </a:t>
            </a:r>
            <a:r>
              <a:rPr lang="ru-RU" b="1" dirty="0" err="1"/>
              <a:t>використовувати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По-друге</a:t>
            </a:r>
            <a:r>
              <a:rPr lang="uk-UA"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завжди видаляє свій вміст, використовуючи оператор </a:t>
            </a:r>
            <a:r>
              <a:rPr lang="en-US" sz="1800" dirty="0">
                <a:solidFill>
                  <a:schemeClr val="accent5">
                    <a:lumMod val="75000"/>
                  </a:schemeClr>
                </a:solidFill>
                <a:latin typeface="Consolas" panose="020B0609020204030204" pitchFamily="49" charset="0"/>
              </a:rPr>
              <a:t>delete</a:t>
            </a:r>
            <a:r>
              <a:rPr lang="en-US" sz="1800" dirty="0"/>
              <a:t>, </a:t>
            </a:r>
            <a:r>
              <a:rPr lang="uk-UA" sz="1800" dirty="0"/>
              <a:t>який не працює з масивами. Це означає,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не буде </a:t>
            </a:r>
            <a:r>
              <a:rPr lang="uk-UA" sz="1800" dirty="0" err="1"/>
              <a:t>коректно</a:t>
            </a:r>
            <a:r>
              <a:rPr lang="uk-UA" sz="1800" dirty="0"/>
              <a:t> працювати з динамічними масивами, оскільки використовує неправильний тип видалення. Гірше того,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не завадить нам передати йому динамічний масив, який потім буде неправильно оброблений, що призведе до витоку пам’яті.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Нарешті</a:t>
            </a:r>
            <a:r>
              <a:rPr lang="uk-UA"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solidFill>
                  <a:schemeClr val="accent5">
                    <a:lumMod val="75000"/>
                  </a:schemeClr>
                </a:solidFill>
                <a:latin typeface="Consolas" panose="020B0609020204030204" pitchFamily="49" charset="0"/>
              </a:rPr>
              <a:t> </a:t>
            </a:r>
            <a:r>
              <a:rPr lang="uk-UA" sz="1800" dirty="0"/>
              <a:t>не дуже добре працює з багатьма іншими класами зі Стандартної бібліотеки С++ (особливо з контейнерними класами і класами алгоритмів). Це відбувається через те, що класи Стандартної бібліотеки С++ припускають, що, коли вони копіюють елемент, вони фактично виконують копіювання, а не переміщення.</a:t>
            </a:r>
          </a:p>
        </p:txBody>
      </p:sp>
    </p:spTree>
    <p:extLst>
      <p:ext uri="{BB962C8B-B14F-4D97-AF65-F5344CB8AC3E}">
        <p14:creationId xmlns:p14="http://schemas.microsoft.com/office/powerpoint/2010/main" val="3612125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std</a:t>
            </a:r>
            <a:r>
              <a:rPr lang="ru-RU" b="1" dirty="0"/>
              <a:t>::</a:t>
            </a:r>
            <a:r>
              <a:rPr lang="ru-RU" b="1" dirty="0" err="1"/>
              <a:t>auto_ptr</a:t>
            </a:r>
            <a:r>
              <a:rPr lang="ru-RU" b="1" dirty="0"/>
              <a:t> і </a:t>
            </a:r>
            <a:r>
              <a:rPr lang="ru-RU" b="1" dirty="0" err="1"/>
              <a:t>чому</a:t>
            </a:r>
            <a:r>
              <a:rPr lang="ru-RU" b="1" dirty="0"/>
              <a:t> </a:t>
            </a:r>
            <a:r>
              <a:rPr lang="ru-RU" b="1" dirty="0" err="1"/>
              <a:t>його</a:t>
            </a:r>
            <a:r>
              <a:rPr lang="ru-RU" b="1" dirty="0"/>
              <a:t> </a:t>
            </a:r>
            <a:r>
              <a:rPr lang="ru-RU" b="1" dirty="0" err="1"/>
              <a:t>краще</a:t>
            </a:r>
            <a:r>
              <a:rPr lang="ru-RU" b="1" dirty="0"/>
              <a:t> не </a:t>
            </a:r>
            <a:r>
              <a:rPr lang="ru-RU" b="1" dirty="0" err="1"/>
              <a:t>використовувати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Через вищезазначені недоліки в </a:t>
            </a:r>
            <a:r>
              <a:rPr lang="en-US" sz="1800" dirty="0"/>
              <a:t>C++11 </a:t>
            </a:r>
            <a:r>
              <a:rPr lang="uk-UA" sz="1800" dirty="0"/>
              <a:t>перестали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а в </a:t>
            </a:r>
            <a:r>
              <a:rPr lang="en-US" sz="1800" dirty="0"/>
              <a:t>C++17 </a:t>
            </a:r>
            <a:r>
              <a:rPr lang="uk-UA" sz="1800" dirty="0"/>
              <a:t>планували видалити його зі Стандартної бібліотеки С++.</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auto_ptr</a:t>
            </a:r>
            <a:r>
              <a:rPr lang="en-US" sz="1800" b="1" dirty="0">
                <a:highlight>
                  <a:srgbClr val="00FF00"/>
                </a:highlight>
              </a:rPr>
              <a:t> </a:t>
            </a:r>
            <a:r>
              <a:rPr lang="uk-UA" sz="1800" b="1" dirty="0">
                <a:highlight>
                  <a:srgbClr val="00FF00"/>
                </a:highlight>
              </a:rPr>
              <a:t>застарів і не повинен використовуватися. Використовуйте замість нього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unique_ptr</a:t>
            </a:r>
            <a:r>
              <a:rPr lang="en-US" sz="1800" b="1" dirty="0">
                <a:highlight>
                  <a:srgbClr val="00FF00"/>
                </a:highlight>
              </a:rPr>
              <a:t> </a:t>
            </a:r>
            <a:r>
              <a:rPr lang="uk-UA" sz="1800" b="1" dirty="0">
                <a:highlight>
                  <a:srgbClr val="00FF00"/>
                </a:highlight>
              </a:rPr>
              <a:t>або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shared_ptr</a:t>
            </a:r>
            <a:r>
              <a:rPr lang="en-US"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3534056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Що далі?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Основна проблема 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полягає в тому, що до </a:t>
            </a:r>
            <a:r>
              <a:rPr lang="en-US" sz="1800" dirty="0"/>
              <a:t>C++11 </a:t>
            </a:r>
            <a:r>
              <a:rPr lang="uk-UA" sz="1800" dirty="0"/>
              <a:t>в мові </a:t>
            </a:r>
            <a:r>
              <a:rPr lang="en-US" sz="1800" dirty="0"/>
              <a:t>C++ </a:t>
            </a:r>
            <a:r>
              <a:rPr lang="uk-UA" sz="1800" dirty="0"/>
              <a:t>просто не було механізму, який дозволяв би відрізнити «семантику копіювання» від «семантики переміщення». </a:t>
            </a:r>
            <a:r>
              <a:rPr lang="uk-UA" sz="1800" dirty="0" err="1"/>
              <a:t>Перевизначення</a:t>
            </a:r>
            <a:r>
              <a:rPr lang="uk-UA" sz="1800" dirty="0"/>
              <a:t> семантики копіювання для реалізації семантики переміщення призвело до невизначених результатів. Наприклад, ви можете написати </a:t>
            </a:r>
            <a:r>
              <a:rPr lang="en-US" sz="1800" dirty="0">
                <a:solidFill>
                  <a:schemeClr val="accent5">
                    <a:lumMod val="75000"/>
                  </a:schemeClr>
                </a:solidFill>
                <a:latin typeface="Consolas" panose="020B0609020204030204" pitchFamily="49" charset="0"/>
              </a:rPr>
              <a:t>item1 = item2</a:t>
            </a:r>
            <a:r>
              <a:rPr lang="en-US" sz="1800" dirty="0"/>
              <a:t> </a:t>
            </a:r>
            <a:r>
              <a:rPr lang="uk-UA" sz="1800" dirty="0"/>
              <a:t>і взагалі не знати, чи зміниться </a:t>
            </a:r>
            <a:r>
              <a:rPr lang="en-US" sz="1800" dirty="0">
                <a:solidFill>
                  <a:schemeClr val="accent5">
                    <a:lumMod val="75000"/>
                  </a:schemeClr>
                </a:solidFill>
                <a:latin typeface="Consolas" panose="020B0609020204030204" pitchFamily="49" charset="0"/>
              </a:rPr>
              <a:t>item2</a:t>
            </a:r>
            <a:r>
              <a:rPr lang="en-US" sz="1800" dirty="0"/>
              <a:t> </a:t>
            </a:r>
            <a:r>
              <a:rPr lang="uk-UA" sz="1800" dirty="0"/>
              <a:t>чи 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З цієї причини в </a:t>
            </a:r>
            <a:r>
              <a:rPr lang="en-US" sz="1800" b="1" dirty="0">
                <a:highlight>
                  <a:srgbClr val="00FF00"/>
                </a:highlight>
              </a:rPr>
              <a:t>C++11 </a:t>
            </a:r>
            <a:r>
              <a:rPr lang="uk-UA" sz="1800" b="1" dirty="0">
                <a:highlight>
                  <a:srgbClr val="00FF00"/>
                </a:highlight>
              </a:rPr>
              <a:t>поняття «переміщення» було визначено формально, внаслідок чого в мову С++ було додано «семантику переміщення», щоб належним чином відрізняти копіювання від переміщення. </a:t>
            </a:r>
            <a:r>
              <a:rPr lang="uk-UA" sz="1800" dirty="0"/>
              <a:t>Тепер, коли ви розумієте, чим семантика переміщення може бути корисною, ми розглянемо її детально трохи пізніше.</a:t>
            </a:r>
          </a:p>
        </p:txBody>
      </p:sp>
    </p:spTree>
    <p:extLst>
      <p:ext uri="{BB962C8B-B14F-4D97-AF65-F5344CB8AC3E}">
        <p14:creationId xmlns:p14="http://schemas.microsoft.com/office/powerpoint/2010/main" val="4184090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Що далі?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C++11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був замінений купою інших типів розумних вказівників:</a:t>
            </a:r>
          </a:p>
          <a:p>
            <a:pPr marL="825750" indent="-285750">
              <a:lnSpc>
                <a:spcPct val="150000"/>
              </a:lnSpc>
              <a:spcBef>
                <a:spcPts val="0"/>
              </a:spcBef>
            </a:pPr>
            <a:r>
              <a:rPr lang="uk-UA"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scoped_ptr</a:t>
            </a:r>
            <a:r>
              <a:rPr lang="en-US" sz="1800" dirty="0"/>
              <a:t>;</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також розглянемо два найбільш популярних з них: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en-US" sz="1800" dirty="0"/>
              <a:t>(</a:t>
            </a:r>
            <a:r>
              <a:rPr lang="uk-UA" sz="1800" dirty="0"/>
              <a:t>який є прямою заміною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a:t>
            </a:r>
            <a:endParaRPr lang="uk-UA" sz="1800" dirty="0"/>
          </a:p>
        </p:txBody>
      </p:sp>
    </p:spTree>
    <p:extLst>
      <p:ext uri="{BB962C8B-B14F-4D97-AF65-F5344CB8AC3E}">
        <p14:creationId xmlns:p14="http://schemas.microsoft.com/office/powerpoint/2010/main" val="311075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Ми </a:t>
            </a:r>
            <a:r>
              <a:rPr lang="ru-RU" sz="1800" dirty="0" err="1"/>
              <a:t>вже</a:t>
            </a:r>
            <a:r>
              <a:rPr lang="ru-RU" sz="1800" dirty="0"/>
              <a:t> </a:t>
            </a:r>
            <a:r>
              <a:rPr lang="ru-RU" sz="1800" dirty="0" err="1"/>
              <a:t>раніше</a:t>
            </a:r>
            <a:r>
              <a:rPr lang="ru-RU" sz="1800" dirty="0"/>
              <a:t> </a:t>
            </a:r>
            <a:r>
              <a:rPr lang="ru-RU" sz="1800" dirty="0" err="1"/>
              <a:t>розглядали</a:t>
            </a:r>
            <a:r>
              <a:rPr lang="ru-RU" sz="1800" dirty="0"/>
              <a:t> l-</a:t>
            </a:r>
            <a:r>
              <a:rPr lang="ru-RU" sz="1800" dirty="0" err="1"/>
              <a:t>values</a:t>
            </a:r>
            <a:r>
              <a:rPr lang="ru-RU" sz="1800" dirty="0"/>
              <a:t> і r-</a:t>
            </a:r>
            <a:r>
              <a:rPr lang="ru-RU" sz="1800" dirty="0" err="1"/>
              <a:t>values</a:t>
            </a:r>
            <a:r>
              <a:rPr lang="ru-RU" sz="1800" dirty="0"/>
              <a:t>. </a:t>
            </a:r>
            <a:r>
              <a:rPr lang="ru-RU" sz="1800" dirty="0" err="1"/>
              <a:t>Тоді</a:t>
            </a:r>
            <a:r>
              <a:rPr lang="ru-RU" sz="1800" dirty="0"/>
              <a:t> ми говорили, </a:t>
            </a:r>
            <a:r>
              <a:rPr lang="ru-RU" sz="1800" dirty="0" err="1"/>
              <a:t>що</a:t>
            </a:r>
            <a:r>
              <a:rPr lang="ru-RU" sz="1800" dirty="0"/>
              <a:t> вам не </a:t>
            </a:r>
            <a:r>
              <a:rPr lang="ru-RU" sz="1800" dirty="0" err="1"/>
              <a:t>потрібно</a:t>
            </a:r>
            <a:r>
              <a:rPr lang="ru-RU" sz="1800" dirty="0"/>
              <a:t> </a:t>
            </a:r>
            <a:r>
              <a:rPr lang="ru-RU" sz="1800" dirty="0" err="1"/>
              <a:t>занадто</a:t>
            </a:r>
            <a:r>
              <a:rPr lang="ru-RU" sz="1800" dirty="0"/>
              <a:t> </a:t>
            </a:r>
            <a:r>
              <a:rPr lang="ru-RU" sz="1800" dirty="0" err="1"/>
              <a:t>турбуватися</a:t>
            </a:r>
            <a:r>
              <a:rPr lang="ru-RU" sz="1800" dirty="0"/>
              <a:t> про них. І </a:t>
            </a:r>
            <a:r>
              <a:rPr lang="ru-RU" sz="1800" dirty="0" err="1"/>
              <a:t>це</a:t>
            </a:r>
            <a:r>
              <a:rPr lang="ru-RU" sz="1800" dirty="0"/>
              <a:t> </a:t>
            </a:r>
            <a:r>
              <a:rPr lang="ru-RU" sz="1800" dirty="0" err="1"/>
              <a:t>було</a:t>
            </a:r>
            <a:r>
              <a:rPr lang="ru-RU" sz="1800" dirty="0"/>
              <a:t> правдою до C++11. Зараз же, для </a:t>
            </a:r>
            <a:r>
              <a:rPr lang="ru-RU" sz="1800" dirty="0" err="1"/>
              <a:t>розуміння</a:t>
            </a:r>
            <a:r>
              <a:rPr lang="ru-RU" sz="1800" dirty="0"/>
              <a:t> семантики </a:t>
            </a:r>
            <a:r>
              <a:rPr lang="ru-RU" sz="1800" dirty="0" err="1"/>
              <a:t>переміщення</a:t>
            </a:r>
            <a:r>
              <a:rPr lang="ru-RU" sz="1800" dirty="0"/>
              <a:t>, нам </a:t>
            </a:r>
            <a:r>
              <a:rPr lang="ru-RU" sz="1800" dirty="0" err="1"/>
              <a:t>потрібно</a:t>
            </a:r>
            <a:r>
              <a:rPr lang="ru-RU" sz="1800" dirty="0"/>
              <a:t> </a:t>
            </a:r>
            <a:r>
              <a:rPr lang="ru-RU" sz="1800" dirty="0" err="1"/>
              <a:t>переглянути</a:t>
            </a:r>
            <a:r>
              <a:rPr lang="ru-RU" sz="1800" dirty="0"/>
              <a:t> </a:t>
            </a:r>
            <a:r>
              <a:rPr lang="ru-RU" sz="1800" dirty="0" err="1"/>
              <a:t>цю</a:t>
            </a:r>
            <a:r>
              <a:rPr lang="ru-RU" sz="1800" dirty="0"/>
              <a:t> тему.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Незважаючи на те, що в обох термінах є слово «</a:t>
            </a:r>
            <a:r>
              <a:rPr lang="en-US" sz="1800" dirty="0"/>
              <a:t>value» (</a:t>
            </a:r>
            <a:r>
              <a:rPr lang="uk-UA" sz="1800" dirty="0"/>
              <a:t>значення), </a:t>
            </a:r>
            <a:r>
              <a:rPr lang="en-US" sz="1800" dirty="0">
                <a:solidFill>
                  <a:schemeClr val="accent5">
                    <a:lumMod val="75000"/>
                  </a:schemeClr>
                </a:solidFill>
                <a:latin typeface="Consolas" panose="020B0609020204030204" pitchFamily="49" charset="0"/>
              </a:rPr>
              <a:t>l-values</a:t>
            </a:r>
            <a:r>
              <a:rPr lang="en-US" sz="1800" dirty="0"/>
              <a:t> </a:t>
            </a:r>
            <a:r>
              <a:rPr lang="uk-UA" sz="1800" dirty="0"/>
              <a:t>і </a:t>
            </a:r>
            <a:r>
              <a:rPr lang="en-US" sz="1800" dirty="0" err="1">
                <a:solidFill>
                  <a:schemeClr val="accent5">
                    <a:lumMod val="75000"/>
                  </a:schemeClr>
                </a:solidFill>
                <a:latin typeface="Consolas" panose="020B0609020204030204" pitchFamily="49" charset="0"/>
              </a:rPr>
              <a:t>r-values</a:t>
            </a:r>
            <a:r>
              <a:rPr lang="en-US" sz="1800" dirty="0"/>
              <a:t> </a:t>
            </a:r>
            <a:r>
              <a:rPr lang="uk-UA" sz="1800" dirty="0"/>
              <a:t>насправді не є властивостями значень, а скоріше </a:t>
            </a:r>
            <a:r>
              <a:rPr lang="uk-UA" sz="1800" b="1" dirty="0">
                <a:highlight>
                  <a:srgbClr val="00FF00"/>
                </a:highlight>
              </a:rPr>
              <a:t>є властивостями виразів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Кожен вираз в мові </a:t>
            </a:r>
            <a:r>
              <a:rPr lang="en-US" sz="1800" dirty="0"/>
              <a:t>C++ </a:t>
            </a:r>
            <a:r>
              <a:rPr lang="uk-UA" sz="1800" dirty="0"/>
              <a:t>має дві властивості: </a:t>
            </a:r>
            <a:r>
              <a:rPr lang="uk-UA" sz="1800" b="1" dirty="0">
                <a:highlight>
                  <a:srgbClr val="FFFF00"/>
                </a:highlight>
              </a:rPr>
              <a:t>тип</a:t>
            </a:r>
            <a:r>
              <a:rPr lang="uk-UA" sz="1800" dirty="0"/>
              <a:t> і </a:t>
            </a:r>
            <a:r>
              <a:rPr lang="uk-UA" sz="1800" b="1" dirty="0">
                <a:highlight>
                  <a:srgbClr val="FFFF00"/>
                </a:highlight>
              </a:rPr>
              <a:t>категорію значення </a:t>
            </a:r>
            <a:r>
              <a:rPr lang="uk-UA" sz="1800" dirty="0"/>
              <a:t>(визначає, чи можна результат виразу присвоїти іншому об’єкту). У </a:t>
            </a:r>
            <a:r>
              <a:rPr lang="en-US" sz="1800" dirty="0"/>
              <a:t>C++03 </a:t>
            </a:r>
            <a:r>
              <a:rPr lang="uk-UA" sz="1800" dirty="0"/>
              <a:t>і в більш ранніх версіях С++ </a:t>
            </a:r>
            <a:r>
              <a:rPr lang="en-US" sz="1800" b="1" dirty="0"/>
              <a:t>l-values</a:t>
            </a:r>
            <a:r>
              <a:rPr lang="en-US" sz="1800" dirty="0"/>
              <a:t> </a:t>
            </a:r>
            <a:r>
              <a:rPr lang="uk-UA" sz="1800" dirty="0"/>
              <a:t>і </a:t>
            </a:r>
            <a:r>
              <a:rPr lang="en-US" sz="1800" b="1" dirty="0" err="1"/>
              <a:t>r-values</a:t>
            </a:r>
            <a:r>
              <a:rPr lang="en-US" sz="1800" dirty="0"/>
              <a:t> </a:t>
            </a:r>
            <a:r>
              <a:rPr lang="uk-UA" sz="1800" dirty="0"/>
              <a:t>були єдиними категоріями значень.</a:t>
            </a:r>
          </a:p>
        </p:txBody>
      </p:sp>
    </p:spTree>
    <p:extLst>
      <p:ext uri="{BB962C8B-B14F-4D97-AF65-F5344CB8AC3E}">
        <p14:creationId xmlns:p14="http://schemas.microsoft.com/office/powerpoint/2010/main" val="3324718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Про</a:t>
            </a:r>
            <a:r>
              <a:rPr lang="uk-UA" sz="1800" dirty="0">
                <a:highlight>
                  <a:srgbClr val="FFFF00"/>
                </a:highlight>
              </a:rPr>
              <a:t> </a:t>
            </a:r>
            <a:r>
              <a:rPr lang="en-US" sz="1800" b="1" dirty="0">
                <a:highlight>
                  <a:srgbClr val="FFFF00"/>
                </a:highlight>
              </a:rPr>
              <a:t>l-value</a:t>
            </a:r>
            <a:r>
              <a:rPr lang="en-US" sz="1800" dirty="0">
                <a:highlight>
                  <a:srgbClr val="FFFF00"/>
                </a:highlight>
              </a:rPr>
              <a:t> </a:t>
            </a:r>
            <a:r>
              <a:rPr lang="uk-UA" sz="1800" dirty="0"/>
              <a:t>найпростіше думати, як про </a:t>
            </a:r>
            <a:r>
              <a:rPr lang="uk-UA" sz="1800" b="1" dirty="0">
                <a:highlight>
                  <a:srgbClr val="FFFF00"/>
                </a:highlight>
              </a:rPr>
              <a:t>функцію</a:t>
            </a:r>
            <a:r>
              <a:rPr lang="uk-UA" sz="1800" dirty="0"/>
              <a:t>, </a:t>
            </a:r>
            <a:r>
              <a:rPr lang="uk-UA" sz="1800" b="1" dirty="0">
                <a:highlight>
                  <a:srgbClr val="FFFF00"/>
                </a:highlight>
              </a:rPr>
              <a:t>об’єкт</a:t>
            </a:r>
            <a:r>
              <a:rPr lang="uk-UA" sz="1800" dirty="0"/>
              <a:t> або </a:t>
            </a:r>
            <a:r>
              <a:rPr lang="uk-UA" sz="1800" b="1" dirty="0">
                <a:highlight>
                  <a:srgbClr val="FFFF00"/>
                </a:highlight>
              </a:rPr>
              <a:t>змінну</a:t>
            </a:r>
            <a:r>
              <a:rPr lang="uk-UA" sz="1800" dirty="0"/>
              <a:t> (або вираз, результатом якого є функція, об’єкт або змінна), </a:t>
            </a:r>
            <a:r>
              <a:rPr lang="uk-UA" sz="1800" b="1" dirty="0">
                <a:highlight>
                  <a:srgbClr val="FFFF00"/>
                </a:highlight>
              </a:rPr>
              <a:t>яка має свою адресу в пам’яті</a:t>
            </a:r>
            <a:r>
              <a:rPr lang="uk-UA" sz="1800" dirty="0"/>
              <a:t>. Спочатку </a:t>
            </a:r>
            <a:r>
              <a:rPr lang="en-US" sz="1800" dirty="0"/>
              <a:t>l-values </a:t>
            </a:r>
            <a:r>
              <a:rPr lang="uk-UA" sz="1800" dirty="0"/>
              <a:t>були визначені як «</a:t>
            </a:r>
            <a:r>
              <a:rPr lang="uk-UA" sz="1800" b="1" dirty="0">
                <a:highlight>
                  <a:srgbClr val="FFFF00"/>
                </a:highlight>
              </a:rPr>
              <a:t>значення, які повинні знаходитися в лівій частині операції присвоювання</a:t>
            </a:r>
            <a:r>
              <a:rPr lang="uk-UA" sz="1800" dirty="0"/>
              <a:t>». Однак пізніше в мову С++ було додано </a:t>
            </a:r>
            <a:r>
              <a:rPr lang="uk-UA" sz="1800" b="1" dirty="0">
                <a:highlight>
                  <a:srgbClr val="00FF00"/>
                </a:highlight>
              </a:rPr>
              <a:t>ключове слово </a:t>
            </a:r>
            <a:r>
              <a:rPr lang="en-US" sz="1800" b="1" dirty="0">
                <a:highlight>
                  <a:srgbClr val="00FF00"/>
                </a:highlight>
              </a:rPr>
              <a:t>const</a:t>
            </a:r>
            <a:r>
              <a:rPr lang="en-US" sz="1800" dirty="0"/>
              <a:t>, </a:t>
            </a:r>
            <a:r>
              <a:rPr lang="uk-UA" sz="1800" dirty="0"/>
              <a:t>і </a:t>
            </a:r>
            <a:r>
              <a:rPr lang="en-US" sz="1800" dirty="0"/>
              <a:t>l-values </a:t>
            </a:r>
            <a:r>
              <a:rPr lang="uk-UA" sz="1800" dirty="0"/>
              <a:t>були розділені на дві підкатегорії:</a:t>
            </a:r>
          </a:p>
          <a:p>
            <a:pPr marL="825750" indent="-285750">
              <a:lnSpc>
                <a:spcPct val="150000"/>
              </a:lnSpc>
              <a:spcBef>
                <a:spcPts val="0"/>
              </a:spcBef>
            </a:pPr>
            <a:r>
              <a:rPr lang="uk-UA" sz="1800" dirty="0"/>
              <a:t>   </a:t>
            </a:r>
            <a:r>
              <a:rPr lang="uk-UA" sz="1800" b="1" dirty="0">
                <a:highlight>
                  <a:srgbClr val="00FFFF"/>
                </a:highlight>
              </a:rPr>
              <a:t>Змінювані </a:t>
            </a:r>
            <a:r>
              <a:rPr lang="en-US" sz="1800" b="1" dirty="0">
                <a:highlight>
                  <a:srgbClr val="00FFFF"/>
                </a:highlight>
              </a:rPr>
              <a:t>l-values </a:t>
            </a:r>
            <a:r>
              <a:rPr lang="en-US" sz="1800" dirty="0"/>
              <a:t>(</a:t>
            </a:r>
            <a:r>
              <a:rPr lang="uk-UA" sz="1800" dirty="0"/>
              <a:t>наприклад, змінній </a:t>
            </a:r>
            <a:r>
              <a:rPr lang="en-US" sz="1800" dirty="0">
                <a:solidFill>
                  <a:schemeClr val="accent5">
                    <a:lumMod val="75000"/>
                  </a:schemeClr>
                </a:solidFill>
                <a:latin typeface="Consolas" panose="020B0609020204030204" pitchFamily="49" charset="0"/>
              </a:rPr>
              <a:t>x</a:t>
            </a:r>
            <a:r>
              <a:rPr lang="en-US" sz="1800" dirty="0"/>
              <a:t> </a:t>
            </a:r>
            <a:r>
              <a:rPr lang="uk-UA" sz="1800" dirty="0"/>
              <a:t>можна присвоїти інше значення).</a:t>
            </a:r>
          </a:p>
          <a:p>
            <a:pPr marL="825750" indent="-285750">
              <a:lnSpc>
                <a:spcPct val="150000"/>
              </a:lnSpc>
              <a:spcBef>
                <a:spcPts val="0"/>
              </a:spcBef>
            </a:pPr>
            <a:r>
              <a:rPr lang="uk-UA" sz="1800" dirty="0"/>
              <a:t>   </a:t>
            </a:r>
            <a:r>
              <a:rPr lang="uk-UA" sz="1800" b="1" dirty="0">
                <a:highlight>
                  <a:srgbClr val="FFFF00"/>
                </a:highlight>
              </a:rPr>
              <a:t>Незмінювані </a:t>
            </a:r>
            <a:r>
              <a:rPr lang="en-US" sz="1800" b="1" dirty="0">
                <a:highlight>
                  <a:srgbClr val="FFFF00"/>
                </a:highlight>
              </a:rPr>
              <a:t>l-values</a:t>
            </a:r>
            <a:r>
              <a:rPr lang="en-US" sz="1800" dirty="0"/>
              <a:t>, </a:t>
            </a:r>
            <a:r>
              <a:rPr lang="uk-UA" sz="1800" dirty="0"/>
              <a:t>які є </a:t>
            </a:r>
            <a:r>
              <a:rPr lang="en-US" sz="1800" dirty="0">
                <a:solidFill>
                  <a:schemeClr val="accent5">
                    <a:lumMod val="75000"/>
                  </a:schemeClr>
                </a:solidFill>
                <a:latin typeface="Consolas" panose="020B0609020204030204" pitchFamily="49" charset="0"/>
              </a:rPr>
              <a:t>const</a:t>
            </a:r>
            <a:r>
              <a:rPr lang="en-US" sz="1800" dirty="0"/>
              <a:t> (</a:t>
            </a:r>
            <a:r>
              <a:rPr lang="uk-UA" sz="1800" dirty="0"/>
              <a:t>наприклад, константа </a:t>
            </a:r>
            <a:r>
              <a:rPr lang="en-US" sz="1800" dirty="0">
                <a:solidFill>
                  <a:schemeClr val="accent5">
                    <a:lumMod val="75000"/>
                  </a:schemeClr>
                </a:solidFill>
                <a:latin typeface="Consolas" panose="020B0609020204030204" pitchFamily="49" charset="0"/>
              </a:rPr>
              <a:t>PI</a:t>
            </a:r>
            <a:r>
              <a:rPr lang="en-US" sz="1800" dirty="0"/>
              <a:t>).</a:t>
            </a:r>
            <a:endParaRPr lang="uk-UA" sz="1800" dirty="0"/>
          </a:p>
        </p:txBody>
      </p:sp>
    </p:spTree>
    <p:extLst>
      <p:ext uri="{BB962C8B-B14F-4D97-AF65-F5344CB8AC3E}">
        <p14:creationId xmlns:p14="http://schemas.microsoft.com/office/powerpoint/2010/main" val="19450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Про </a:t>
            </a:r>
            <a:r>
              <a:rPr lang="en-US" sz="1800" dirty="0" err="1"/>
              <a:t>r-value</a:t>
            </a:r>
            <a:r>
              <a:rPr lang="en-US" sz="1800" dirty="0"/>
              <a:t> </a:t>
            </a:r>
            <a:r>
              <a:rPr lang="uk-UA" sz="1800" dirty="0"/>
              <a:t>найпростіше думати, як «про все інше, що не є </a:t>
            </a:r>
            <a:r>
              <a:rPr lang="en-US" sz="1800" dirty="0"/>
              <a:t>l-value». </a:t>
            </a:r>
            <a:r>
              <a:rPr lang="uk-UA" sz="1800" dirty="0"/>
              <a:t>Це </a:t>
            </a:r>
            <a:r>
              <a:rPr lang="uk-UA" sz="1800" b="1" dirty="0">
                <a:highlight>
                  <a:srgbClr val="00FF00"/>
                </a:highlight>
              </a:rPr>
              <a:t>літерали</a:t>
            </a:r>
            <a:r>
              <a:rPr lang="uk-UA" sz="1800" dirty="0"/>
              <a:t> (наприклад, </a:t>
            </a:r>
            <a:r>
              <a:rPr lang="uk-UA" sz="1800" dirty="0">
                <a:solidFill>
                  <a:schemeClr val="accent5">
                    <a:lumMod val="75000"/>
                  </a:schemeClr>
                </a:solidFill>
                <a:latin typeface="Consolas" panose="020B0609020204030204" pitchFamily="49" charset="0"/>
              </a:rPr>
              <a:t>5</a:t>
            </a:r>
            <a:r>
              <a:rPr lang="uk-UA" sz="1800" dirty="0"/>
              <a:t>), </a:t>
            </a:r>
            <a:r>
              <a:rPr lang="uk-UA" sz="1800" b="1" dirty="0">
                <a:highlight>
                  <a:srgbClr val="00FFFF"/>
                </a:highlight>
              </a:rPr>
              <a:t>тимчасові значення</a:t>
            </a:r>
            <a:r>
              <a:rPr lang="uk-UA" sz="1800" dirty="0"/>
              <a:t> (наприклад, </a:t>
            </a:r>
            <a:r>
              <a:rPr lang="en-US" sz="1800" dirty="0">
                <a:solidFill>
                  <a:schemeClr val="accent5">
                    <a:lumMod val="75000"/>
                  </a:schemeClr>
                </a:solidFill>
                <a:latin typeface="Consolas" panose="020B0609020204030204" pitchFamily="49" charset="0"/>
              </a:rPr>
              <a:t>x + 1</a:t>
            </a:r>
            <a:r>
              <a:rPr lang="en-US" sz="1800" dirty="0"/>
              <a:t>) </a:t>
            </a:r>
            <a:r>
              <a:rPr lang="uk-UA" sz="1800" dirty="0"/>
              <a:t>і </a:t>
            </a:r>
            <a:r>
              <a:rPr lang="uk-UA" sz="1800" b="1" dirty="0">
                <a:highlight>
                  <a:srgbClr val="FFFF00"/>
                </a:highlight>
              </a:rPr>
              <a:t>анонімні об’єкти</a:t>
            </a:r>
            <a:r>
              <a:rPr lang="uk-UA" sz="1800" dirty="0"/>
              <a:t> (наприклад, </a:t>
            </a:r>
            <a:r>
              <a:rPr lang="en-US" sz="1800" dirty="0">
                <a:solidFill>
                  <a:schemeClr val="accent5">
                    <a:lumMod val="75000"/>
                  </a:schemeClr>
                </a:solidFill>
                <a:latin typeface="Consolas" panose="020B0609020204030204" pitchFamily="49" charset="0"/>
              </a:rPr>
              <a:t>Fraction(7, 3)</a:t>
            </a:r>
            <a:r>
              <a:rPr lang="en-US" sz="1800" dirty="0"/>
              <a:t>). </a:t>
            </a:r>
            <a:r>
              <a:rPr lang="en-US" sz="1800" b="1" dirty="0" err="1">
                <a:highlight>
                  <a:srgbClr val="00FF00"/>
                </a:highlight>
              </a:rPr>
              <a:t>r-values</a:t>
            </a:r>
            <a:r>
              <a:rPr lang="en-US" sz="1800" b="1" dirty="0">
                <a:highlight>
                  <a:srgbClr val="00FF00"/>
                </a:highlight>
              </a:rPr>
              <a:t> </a:t>
            </a:r>
            <a:r>
              <a:rPr lang="uk-UA" sz="1800" b="1" dirty="0">
                <a:highlight>
                  <a:srgbClr val="00FF00"/>
                </a:highlight>
              </a:rPr>
              <a:t>мають область видимості виразу (знищуються в кінці виразу, в якому знаходяться)</a:t>
            </a:r>
            <a:r>
              <a:rPr lang="uk-UA" sz="1800" dirty="0"/>
              <a:t> і </a:t>
            </a:r>
            <a:r>
              <a:rPr lang="uk-UA" sz="1800" b="1" dirty="0">
                <a:highlight>
                  <a:srgbClr val="00FFFF"/>
                </a:highlight>
              </a:rPr>
              <a:t>їм не можна що-небудь присвоїти</a:t>
            </a:r>
            <a:r>
              <a:rPr lang="uk-UA" sz="1800" dirty="0"/>
              <a:t>. Ця заборона на присвоювання має сенс, тому що присвоюючи значення ми викликаємо в об’єкта побічні ефекти.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 оскільки </a:t>
            </a:r>
            <a:r>
              <a:rPr lang="en-US" sz="1800" dirty="0" err="1"/>
              <a:t>r-values</a:t>
            </a:r>
            <a:r>
              <a:rPr lang="en-US" sz="1800" dirty="0"/>
              <a:t> </a:t>
            </a:r>
            <a:r>
              <a:rPr lang="uk-UA" sz="1800" dirty="0"/>
              <a:t>мають область видимості виразу, то, якби ми присвоїли якесь значення для </a:t>
            </a:r>
            <a:r>
              <a:rPr lang="en-US" sz="1800" dirty="0" err="1"/>
              <a:t>r-value</a:t>
            </a:r>
            <a:r>
              <a:rPr lang="en-US" sz="1800" dirty="0"/>
              <a:t>, </a:t>
            </a:r>
            <a:r>
              <a:rPr lang="en-US" sz="1800" dirty="0" err="1"/>
              <a:t>r-value</a:t>
            </a:r>
            <a:r>
              <a:rPr lang="en-US" sz="1800" dirty="0"/>
              <a:t> </a:t>
            </a:r>
            <a:r>
              <a:rPr lang="uk-UA" sz="1800" dirty="0"/>
              <a:t>або вийшло б з області видимості, перш ніж у нас була б можливість використати присвоєне значення в наступному виразі (що робить операцію присвоювання марною), або нам довелося б використати змінну з побічним ефектом, який виникав би більше одного разу у виразі (що, як ви вже повинні знати, привело б до невизначених результатів!).</a:t>
            </a:r>
          </a:p>
        </p:txBody>
      </p:sp>
    </p:spTree>
    <p:extLst>
      <p:ext uri="{BB962C8B-B14F-4D97-AF65-F5344CB8AC3E}">
        <p14:creationId xmlns:p14="http://schemas.microsoft.com/office/powerpoint/2010/main" val="357137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Для підтримки семантики переміщення в </a:t>
            </a:r>
            <a:r>
              <a:rPr lang="en-US" sz="1800" b="1" dirty="0">
                <a:highlight>
                  <a:srgbClr val="00FF00"/>
                </a:highlight>
              </a:rPr>
              <a:t>C++11 </a:t>
            </a:r>
            <a:r>
              <a:rPr lang="uk-UA" sz="1800" b="1" dirty="0">
                <a:highlight>
                  <a:srgbClr val="00FF00"/>
                </a:highlight>
              </a:rPr>
              <a:t>ввели 3 нові категорії значень</a:t>
            </a:r>
            <a:r>
              <a:rPr lang="uk-UA" sz="1800" dirty="0"/>
              <a:t>:</a:t>
            </a:r>
          </a:p>
          <a:p>
            <a:pPr marL="825750" indent="-285750">
              <a:lnSpc>
                <a:spcPct val="150000"/>
              </a:lnSpc>
              <a:spcBef>
                <a:spcPts val="0"/>
              </a:spcBef>
            </a:pP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pr-values</a:t>
            </a:r>
            <a:r>
              <a:rPr lang="en-US" sz="1800" dirty="0"/>
              <a:t>;</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   x-values</a:t>
            </a:r>
            <a:r>
              <a:rPr lang="en-US" sz="1800" dirty="0"/>
              <a:t>;</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gl</a:t>
            </a:r>
            <a:r>
              <a:rPr lang="en-US" sz="1800" dirty="0">
                <a:solidFill>
                  <a:schemeClr val="accent5">
                    <a:lumMod val="75000"/>
                  </a:schemeClr>
                </a:solidFill>
                <a:latin typeface="Consolas" panose="020B0609020204030204" pitchFamily="49" charset="0"/>
              </a:rPr>
              <a:t>-values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Їх розуміння не настільки важливе у вивченні або ефективному використанні семантики переміщення, тому в значній мірі ми ігноруватимемо їх. Однак, якщо вам цікаво, то ви можете дізнатися про них більш детально тут</a:t>
            </a:r>
            <a:r>
              <a:rPr lang="en-US" sz="1800" dirty="0"/>
              <a:t> - </a:t>
            </a:r>
            <a:r>
              <a:rPr lang="en-US" sz="1800" dirty="0">
                <a:hlinkClick r:id="rId2"/>
              </a:rPr>
              <a:t>https://ru.cppreference.com/w/cpp/language/value_category</a:t>
            </a:r>
            <a:r>
              <a:rPr lang="en-US" sz="1800" dirty="0"/>
              <a:t> </a:t>
            </a:r>
            <a:r>
              <a:rPr lang="uk-UA" sz="1800" dirty="0"/>
              <a:t>.</a:t>
            </a:r>
          </a:p>
        </p:txBody>
      </p:sp>
    </p:spTree>
    <p:extLst>
      <p:ext uri="{BB962C8B-B14F-4D97-AF65-F5344CB8AC3E}">
        <p14:creationId xmlns:p14="http://schemas.microsoft.com/office/powerpoint/2010/main" val="59690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Або через генерацію винятку:</a:t>
            </a:r>
          </a:p>
        </p:txBody>
      </p:sp>
      <p:pic>
        <p:nvPicPr>
          <p:cNvPr id="5" name="Picture 4">
            <a:extLst>
              <a:ext uri="{FF2B5EF4-FFF2-40B4-BE49-F238E27FC236}">
                <a16:creationId xmlns:a16="http://schemas.microsoft.com/office/drawing/2014/main" id="{93C1C43E-DDED-48BC-87A7-462C6320E7B6}"/>
              </a:ext>
            </a:extLst>
          </p:cNvPr>
          <p:cNvPicPr>
            <a:picLocks noChangeAspect="1"/>
          </p:cNvPicPr>
          <p:nvPr/>
        </p:nvPicPr>
        <p:blipFill>
          <a:blip r:embed="rId2"/>
          <a:stretch>
            <a:fillRect/>
          </a:stretch>
        </p:blipFill>
        <p:spPr>
          <a:xfrm>
            <a:off x="829518" y="0"/>
            <a:ext cx="10532962" cy="5334318"/>
          </a:xfrm>
          <a:prstGeom prst="rect">
            <a:avLst/>
          </a:prstGeom>
        </p:spPr>
      </p:pic>
    </p:spTree>
    <p:extLst>
      <p:ext uri="{BB962C8B-B14F-4D97-AF65-F5344CB8AC3E}">
        <p14:creationId xmlns:p14="http://schemas.microsoft.com/office/powerpoint/2010/main" val="1464444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a:t>l-value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До версії </a:t>
            </a:r>
            <a:r>
              <a:rPr lang="en-US" sz="1800" b="1" dirty="0">
                <a:highlight>
                  <a:srgbClr val="FFFF00"/>
                </a:highlight>
              </a:rPr>
              <a:t>C++11 </a:t>
            </a:r>
            <a:r>
              <a:rPr lang="uk-UA" sz="1800" b="1" dirty="0">
                <a:highlight>
                  <a:srgbClr val="FFFF00"/>
                </a:highlight>
              </a:rPr>
              <a:t>існував тільки один тип посилань, його називали просто — “посилання”</a:t>
            </a:r>
            <a:r>
              <a:rPr lang="uk-UA" sz="1800" dirty="0"/>
              <a:t>. У </a:t>
            </a:r>
            <a:r>
              <a:rPr lang="en-US" sz="1800" dirty="0"/>
              <a:t>C++11 </a:t>
            </a:r>
            <a:r>
              <a:rPr lang="uk-UA" sz="1800" dirty="0"/>
              <a:t>цей тип посилань ще називають “</a:t>
            </a:r>
            <a:r>
              <a:rPr lang="uk-UA" sz="1800" b="1" dirty="0">
                <a:highlight>
                  <a:srgbClr val="FFFF00"/>
                </a:highlight>
              </a:rPr>
              <a:t>посиланням </a:t>
            </a:r>
            <a:r>
              <a:rPr lang="en-US" sz="1800" b="1" dirty="0">
                <a:highlight>
                  <a:srgbClr val="FFFF00"/>
                </a:highlight>
              </a:rPr>
              <a:t>l-value</a:t>
            </a:r>
            <a:r>
              <a:rPr lang="en-US" sz="1800" dirty="0"/>
              <a:t>”. </a:t>
            </a:r>
            <a:r>
              <a:rPr lang="uk-UA" sz="1800" b="1" dirty="0">
                <a:highlight>
                  <a:srgbClr val="00FF00"/>
                </a:highlight>
              </a:rPr>
              <a:t>Посилання </a:t>
            </a:r>
            <a:r>
              <a:rPr lang="en-US" sz="1800" b="1" dirty="0">
                <a:highlight>
                  <a:srgbClr val="00FF00"/>
                </a:highlight>
              </a:rPr>
              <a:t>l-value </a:t>
            </a:r>
            <a:r>
              <a:rPr lang="uk-UA" sz="1800" b="1" dirty="0">
                <a:highlight>
                  <a:srgbClr val="00FF00"/>
                </a:highlight>
              </a:rPr>
              <a:t>можуть бути </a:t>
            </a:r>
            <a:r>
              <a:rPr lang="uk-UA" sz="1800" b="1" dirty="0" err="1">
                <a:highlight>
                  <a:srgbClr val="00FF00"/>
                </a:highlight>
              </a:rPr>
              <a:t>ініціалізовані</a:t>
            </a:r>
            <a:r>
              <a:rPr lang="uk-UA" sz="1800" b="1" dirty="0">
                <a:highlight>
                  <a:srgbClr val="00FF00"/>
                </a:highlight>
              </a:rPr>
              <a:t> лише змінними </a:t>
            </a:r>
            <a:r>
              <a:rPr lang="en-US" sz="1800" b="1" dirty="0">
                <a:highlight>
                  <a:srgbClr val="00FF00"/>
                </a:highlight>
              </a:rPr>
              <a:t>l-values</a:t>
            </a:r>
            <a:r>
              <a:rPr lang="en-US" sz="1800" dirty="0"/>
              <a:t>.</a:t>
            </a:r>
            <a:endParaRPr lang="uk-UA" sz="1800" dirty="0"/>
          </a:p>
        </p:txBody>
      </p:sp>
      <p:pic>
        <p:nvPicPr>
          <p:cNvPr id="5" name="Picture 4">
            <a:extLst>
              <a:ext uri="{FF2B5EF4-FFF2-40B4-BE49-F238E27FC236}">
                <a16:creationId xmlns:a16="http://schemas.microsoft.com/office/drawing/2014/main" id="{87224C93-1706-4C30-B702-56C6331F2E82}"/>
              </a:ext>
            </a:extLst>
          </p:cNvPr>
          <p:cNvPicPr>
            <a:picLocks noChangeAspect="1"/>
          </p:cNvPicPr>
          <p:nvPr/>
        </p:nvPicPr>
        <p:blipFill>
          <a:blip r:embed="rId2"/>
          <a:stretch>
            <a:fillRect/>
          </a:stretch>
        </p:blipFill>
        <p:spPr>
          <a:xfrm>
            <a:off x="2061598" y="2272041"/>
            <a:ext cx="8068801" cy="3934374"/>
          </a:xfrm>
          <a:prstGeom prst="rect">
            <a:avLst/>
          </a:prstGeom>
        </p:spPr>
      </p:pic>
    </p:spTree>
    <p:extLst>
      <p:ext uri="{BB962C8B-B14F-4D97-AF65-F5344CB8AC3E}">
        <p14:creationId xmlns:p14="http://schemas.microsoft.com/office/powerpoint/2010/main" val="3415496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a:t>l-value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FF"/>
                </a:highlight>
              </a:rPr>
              <a:t>Посилання </a:t>
            </a:r>
            <a:r>
              <a:rPr lang="en-US" sz="1800" b="1" dirty="0">
                <a:highlight>
                  <a:srgbClr val="00FFFF"/>
                </a:highlight>
              </a:rPr>
              <a:t>l-value </a:t>
            </a:r>
            <a:r>
              <a:rPr lang="uk-UA" sz="1800" b="1" dirty="0">
                <a:highlight>
                  <a:srgbClr val="00FFFF"/>
                </a:highlight>
              </a:rPr>
              <a:t>на константні об’єкти </a:t>
            </a:r>
            <a:r>
              <a:rPr lang="uk-UA" sz="1800" dirty="0"/>
              <a:t>можуть бути </a:t>
            </a:r>
            <a:r>
              <a:rPr lang="uk-UA" sz="1800" dirty="0" err="1"/>
              <a:t>ініціалізовані</a:t>
            </a:r>
            <a:r>
              <a:rPr lang="uk-UA" sz="1800" dirty="0"/>
              <a:t> за допомогою як </a:t>
            </a:r>
            <a:r>
              <a:rPr lang="en-US" sz="1800" dirty="0"/>
              <a:t>l-values, </a:t>
            </a:r>
            <a:r>
              <a:rPr lang="uk-UA" sz="1800" dirty="0"/>
              <a:t>так і </a:t>
            </a:r>
            <a:r>
              <a:rPr lang="en-US" sz="1800" dirty="0" err="1"/>
              <a:t>r-values</a:t>
            </a:r>
            <a:r>
              <a:rPr lang="en-US" sz="1800" dirty="0"/>
              <a:t>. </a:t>
            </a:r>
            <a:r>
              <a:rPr lang="uk-UA" sz="1800" dirty="0"/>
              <a:t>Однак ці значення не можуть бути змінені (константи не змінюють свої значення).</a:t>
            </a:r>
          </a:p>
        </p:txBody>
      </p:sp>
      <p:pic>
        <p:nvPicPr>
          <p:cNvPr id="5" name="Picture 4">
            <a:extLst>
              <a:ext uri="{FF2B5EF4-FFF2-40B4-BE49-F238E27FC236}">
                <a16:creationId xmlns:a16="http://schemas.microsoft.com/office/drawing/2014/main" id="{E35982A4-06BB-4E01-A15B-13CDE21FADE7}"/>
              </a:ext>
            </a:extLst>
          </p:cNvPr>
          <p:cNvPicPr>
            <a:picLocks noChangeAspect="1"/>
          </p:cNvPicPr>
          <p:nvPr/>
        </p:nvPicPr>
        <p:blipFill>
          <a:blip r:embed="rId2"/>
          <a:stretch>
            <a:fillRect/>
          </a:stretch>
        </p:blipFill>
        <p:spPr>
          <a:xfrm>
            <a:off x="2066361" y="1714422"/>
            <a:ext cx="8059275" cy="4286848"/>
          </a:xfrm>
          <a:prstGeom prst="rect">
            <a:avLst/>
          </a:prstGeom>
        </p:spPr>
      </p:pic>
    </p:spTree>
    <p:extLst>
      <p:ext uri="{BB962C8B-B14F-4D97-AF65-F5344CB8AC3E}">
        <p14:creationId xmlns:p14="http://schemas.microsoft.com/office/powerpoint/2010/main" val="3755748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a:t>l-value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Посилання </a:t>
            </a:r>
            <a:r>
              <a:rPr lang="en-US" sz="1800" b="1" dirty="0">
                <a:highlight>
                  <a:srgbClr val="00FF00"/>
                </a:highlight>
              </a:rPr>
              <a:t>l-value </a:t>
            </a:r>
            <a:r>
              <a:rPr lang="uk-UA" sz="1800" b="1" dirty="0">
                <a:highlight>
                  <a:srgbClr val="00FF00"/>
                </a:highlight>
              </a:rPr>
              <a:t>на константні об’єкти особливо корисні, оскільки дозволяють передавати аргументи будь-якого типу (</a:t>
            </a:r>
            <a:r>
              <a:rPr lang="en-US" sz="1800" b="1" dirty="0">
                <a:highlight>
                  <a:srgbClr val="00FF00"/>
                </a:highlight>
              </a:rPr>
              <a:t>l-value </a:t>
            </a:r>
            <a:r>
              <a:rPr lang="uk-UA" sz="1800" b="1" dirty="0">
                <a:highlight>
                  <a:srgbClr val="00FF00"/>
                </a:highlight>
              </a:rPr>
              <a:t>або </a:t>
            </a:r>
            <a:r>
              <a:rPr lang="en-US" sz="1800" b="1" dirty="0" err="1">
                <a:highlight>
                  <a:srgbClr val="00FF00"/>
                </a:highlight>
              </a:rPr>
              <a:t>r-value</a:t>
            </a:r>
            <a:r>
              <a:rPr lang="en-US" sz="1800" b="1" dirty="0">
                <a:highlight>
                  <a:srgbClr val="00FF00"/>
                </a:highlight>
              </a:rPr>
              <a:t>) </a:t>
            </a:r>
            <a:r>
              <a:rPr lang="uk-UA" sz="1800" b="1" dirty="0">
                <a:highlight>
                  <a:srgbClr val="00FF00"/>
                </a:highlight>
              </a:rPr>
              <a:t>в функцію без виконання копіювання аргументу</a:t>
            </a:r>
            <a:r>
              <a:rPr lang="uk-UA" sz="1800" dirty="0"/>
              <a:t>.</a:t>
            </a:r>
          </a:p>
        </p:txBody>
      </p:sp>
    </p:spTree>
    <p:extLst>
      <p:ext uri="{BB962C8B-B14F-4D97-AF65-F5344CB8AC3E}">
        <p14:creationId xmlns:p14="http://schemas.microsoft.com/office/powerpoint/2010/main" val="418995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C++11 </a:t>
            </a:r>
            <a:r>
              <a:rPr lang="uk-UA" sz="1800" dirty="0"/>
              <a:t>додали новий тип посилань — </a:t>
            </a:r>
            <a:r>
              <a:rPr lang="uk-UA" sz="1800" b="1" dirty="0">
                <a:highlight>
                  <a:srgbClr val="00FF00"/>
                </a:highlight>
              </a:rPr>
              <a:t>посилання </a:t>
            </a:r>
            <a:r>
              <a:rPr lang="en-US" sz="1800" b="1" dirty="0" err="1">
                <a:highlight>
                  <a:srgbClr val="00FF00"/>
                </a:highlight>
              </a:rPr>
              <a:t>r-value</a:t>
            </a:r>
            <a:r>
              <a:rPr lang="en-US" sz="1800" dirty="0"/>
              <a:t>. </a:t>
            </a:r>
            <a:r>
              <a:rPr lang="uk-UA" sz="1800" b="1" dirty="0">
                <a:highlight>
                  <a:srgbClr val="00FFFF"/>
                </a:highlight>
              </a:rPr>
              <a:t>Посилання </a:t>
            </a:r>
            <a:r>
              <a:rPr lang="en-US" sz="1800" b="1" dirty="0" err="1">
                <a:highlight>
                  <a:srgbClr val="00FFFF"/>
                </a:highlight>
              </a:rPr>
              <a:t>r-value</a:t>
            </a:r>
            <a:r>
              <a:rPr lang="en-US" sz="1800" dirty="0"/>
              <a:t> — </a:t>
            </a:r>
            <a:r>
              <a:rPr lang="uk-UA" sz="1800" dirty="0"/>
              <a:t>це посилання, які </a:t>
            </a:r>
            <a:r>
              <a:rPr lang="uk-UA" sz="1800" b="1" dirty="0" err="1">
                <a:highlight>
                  <a:srgbClr val="FFFF00"/>
                </a:highlight>
              </a:rPr>
              <a:t>ініціалізуються</a:t>
            </a:r>
            <a:r>
              <a:rPr lang="uk-UA" sz="1800" b="1" dirty="0">
                <a:highlight>
                  <a:srgbClr val="FFFF00"/>
                </a:highlight>
              </a:rPr>
              <a:t> лише значеннями </a:t>
            </a:r>
            <a:r>
              <a:rPr lang="en-US" sz="1800" b="1" dirty="0" err="1">
                <a:highlight>
                  <a:srgbClr val="FFFF00"/>
                </a:highlight>
              </a:rPr>
              <a:t>r-values</a:t>
            </a:r>
            <a:r>
              <a:rPr lang="en-US" sz="1800" dirty="0"/>
              <a:t>. </a:t>
            </a:r>
            <a:r>
              <a:rPr lang="uk-UA" sz="1800" dirty="0"/>
              <a:t>Хоча посилання </a:t>
            </a:r>
            <a:r>
              <a:rPr lang="en-US" sz="1800" dirty="0"/>
              <a:t>l-value </a:t>
            </a:r>
            <a:r>
              <a:rPr lang="uk-UA" sz="1800" dirty="0"/>
              <a:t>створюється з використанням одного </a:t>
            </a:r>
            <a:r>
              <a:rPr lang="uk-UA" sz="1800" dirty="0" err="1"/>
              <a:t>амперсанда</a:t>
            </a:r>
            <a:r>
              <a:rPr lang="uk-UA" sz="1800" dirty="0"/>
              <a:t>, </a:t>
            </a:r>
            <a:r>
              <a:rPr lang="uk-UA" sz="1800" b="1" dirty="0">
                <a:highlight>
                  <a:srgbClr val="00FF00"/>
                </a:highlight>
              </a:rPr>
              <a:t>посилання </a:t>
            </a:r>
            <a:r>
              <a:rPr lang="en-US" sz="1800" b="1" dirty="0" err="1">
                <a:highlight>
                  <a:srgbClr val="00FF00"/>
                </a:highlight>
              </a:rPr>
              <a:t>r-value</a:t>
            </a:r>
            <a:r>
              <a:rPr lang="en-US" sz="1800" b="1" dirty="0">
                <a:highlight>
                  <a:srgbClr val="00FF00"/>
                </a:highlight>
              </a:rPr>
              <a:t> </a:t>
            </a:r>
            <a:r>
              <a:rPr lang="uk-UA" sz="1800" b="1" dirty="0">
                <a:highlight>
                  <a:srgbClr val="00FF00"/>
                </a:highlight>
              </a:rPr>
              <a:t>створюється з використанням подвійного </a:t>
            </a:r>
            <a:r>
              <a:rPr lang="uk-UA" sz="1800" b="1" dirty="0" err="1">
                <a:highlight>
                  <a:srgbClr val="00FF00"/>
                </a:highlight>
              </a:rPr>
              <a:t>амперсанда</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Посилання </a:t>
            </a:r>
            <a:r>
              <a:rPr lang="en-US" sz="1800" dirty="0" err="1"/>
              <a:t>r-value</a:t>
            </a:r>
            <a:r>
              <a:rPr lang="en-US" sz="1800" dirty="0"/>
              <a:t> </a:t>
            </a:r>
            <a:r>
              <a:rPr lang="uk-UA" sz="1800" dirty="0"/>
              <a:t>не можуть бути </a:t>
            </a:r>
            <a:endParaRPr lang="en-US" sz="1800" dirty="0"/>
          </a:p>
          <a:p>
            <a:pPr marL="540000" indent="360000">
              <a:lnSpc>
                <a:spcPct val="150000"/>
              </a:lnSpc>
              <a:spcBef>
                <a:spcPts val="0"/>
              </a:spcBef>
              <a:buNone/>
            </a:pPr>
            <a:r>
              <a:rPr lang="uk-UA" sz="1800" dirty="0" err="1"/>
              <a:t>ініціалізовані</a:t>
            </a:r>
            <a:r>
              <a:rPr lang="uk-UA" sz="1800" dirty="0"/>
              <a:t> значеннями </a:t>
            </a:r>
            <a:r>
              <a:rPr lang="en-US" sz="1800" dirty="0"/>
              <a:t>l-values.</a:t>
            </a:r>
            <a:endParaRPr lang="uk-UA" sz="1800" dirty="0"/>
          </a:p>
        </p:txBody>
      </p:sp>
      <p:pic>
        <p:nvPicPr>
          <p:cNvPr id="5" name="Picture 4">
            <a:extLst>
              <a:ext uri="{FF2B5EF4-FFF2-40B4-BE49-F238E27FC236}">
                <a16:creationId xmlns:a16="http://schemas.microsoft.com/office/drawing/2014/main" id="{9702F286-BBA7-482E-B69B-DB5D5C509663}"/>
              </a:ext>
            </a:extLst>
          </p:cNvPr>
          <p:cNvPicPr>
            <a:picLocks noChangeAspect="1"/>
          </p:cNvPicPr>
          <p:nvPr/>
        </p:nvPicPr>
        <p:blipFill>
          <a:blip r:embed="rId2"/>
          <a:stretch>
            <a:fillRect/>
          </a:stretch>
        </p:blipFill>
        <p:spPr>
          <a:xfrm>
            <a:off x="1871239" y="2261279"/>
            <a:ext cx="8449519" cy="1596566"/>
          </a:xfrm>
          <a:prstGeom prst="rect">
            <a:avLst/>
          </a:prstGeom>
        </p:spPr>
      </p:pic>
      <p:pic>
        <p:nvPicPr>
          <p:cNvPr id="7" name="Picture 6">
            <a:extLst>
              <a:ext uri="{FF2B5EF4-FFF2-40B4-BE49-F238E27FC236}">
                <a16:creationId xmlns:a16="http://schemas.microsoft.com/office/drawing/2014/main" id="{924C4357-EFE9-4801-8C36-2104D7D6C9CE}"/>
              </a:ext>
            </a:extLst>
          </p:cNvPr>
          <p:cNvPicPr>
            <a:picLocks noChangeAspect="1"/>
          </p:cNvPicPr>
          <p:nvPr/>
        </p:nvPicPr>
        <p:blipFill>
          <a:blip r:embed="rId3"/>
          <a:stretch>
            <a:fillRect/>
          </a:stretch>
        </p:blipFill>
        <p:spPr>
          <a:xfrm>
            <a:off x="4809373" y="3675260"/>
            <a:ext cx="6630273" cy="3172342"/>
          </a:xfrm>
          <a:prstGeom prst="rect">
            <a:avLst/>
          </a:prstGeom>
        </p:spPr>
      </p:pic>
    </p:spTree>
    <p:extLst>
      <p:ext uri="{BB962C8B-B14F-4D97-AF65-F5344CB8AC3E}">
        <p14:creationId xmlns:p14="http://schemas.microsoft.com/office/powerpoint/2010/main" val="4262119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І </a:t>
            </a:r>
            <a:r>
              <a:rPr lang="ru-RU" sz="1800" dirty="0" err="1"/>
              <a:t>посилання</a:t>
            </a:r>
            <a:r>
              <a:rPr lang="ru-RU" sz="1800" dirty="0"/>
              <a:t> r-</a:t>
            </a:r>
            <a:r>
              <a:rPr lang="ru-RU" sz="1800" dirty="0" err="1"/>
              <a:t>value</a:t>
            </a:r>
            <a:r>
              <a:rPr lang="ru-RU" sz="1800" dirty="0"/>
              <a:t> на </a:t>
            </a:r>
            <a:r>
              <a:rPr lang="ru-RU" sz="1800" dirty="0" err="1"/>
              <a:t>константні</a:t>
            </a:r>
            <a:r>
              <a:rPr lang="ru-RU" sz="1800" dirty="0"/>
              <a:t> </a:t>
            </a:r>
            <a:r>
              <a:rPr lang="ru-RU" sz="1800" dirty="0" err="1"/>
              <a:t>об’єкти</a:t>
            </a:r>
            <a:r>
              <a:rPr lang="ru-RU" sz="1800" dirty="0"/>
              <a:t>:</a:t>
            </a:r>
            <a:endParaRPr lang="uk-UA" sz="1800" dirty="0"/>
          </a:p>
        </p:txBody>
      </p:sp>
      <p:pic>
        <p:nvPicPr>
          <p:cNvPr id="5" name="Picture 4">
            <a:extLst>
              <a:ext uri="{FF2B5EF4-FFF2-40B4-BE49-F238E27FC236}">
                <a16:creationId xmlns:a16="http://schemas.microsoft.com/office/drawing/2014/main" id="{050720DD-432B-47C3-AD37-39DEEA6BCCA3}"/>
              </a:ext>
            </a:extLst>
          </p:cNvPr>
          <p:cNvPicPr>
            <a:picLocks noChangeAspect="1"/>
          </p:cNvPicPr>
          <p:nvPr/>
        </p:nvPicPr>
        <p:blipFill>
          <a:blip r:embed="rId2"/>
          <a:stretch>
            <a:fillRect/>
          </a:stretch>
        </p:blipFill>
        <p:spPr>
          <a:xfrm>
            <a:off x="2066361" y="1410182"/>
            <a:ext cx="8059275" cy="4315427"/>
          </a:xfrm>
          <a:prstGeom prst="rect">
            <a:avLst/>
          </a:prstGeom>
        </p:spPr>
      </p:pic>
    </p:spTree>
    <p:extLst>
      <p:ext uri="{BB962C8B-B14F-4D97-AF65-F5344CB8AC3E}">
        <p14:creationId xmlns:p14="http://schemas.microsoft.com/office/powerpoint/2010/main" val="3358261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Посилання </a:t>
            </a:r>
            <a:r>
              <a:rPr lang="en-US" sz="1800" b="1" dirty="0" err="1">
                <a:highlight>
                  <a:srgbClr val="00FF00"/>
                </a:highlight>
              </a:rPr>
              <a:t>r-value</a:t>
            </a:r>
            <a:r>
              <a:rPr lang="en-US" sz="1800" b="1" dirty="0">
                <a:highlight>
                  <a:srgbClr val="00FF00"/>
                </a:highlight>
              </a:rPr>
              <a:t> </a:t>
            </a:r>
            <a:r>
              <a:rPr lang="uk-UA" sz="1800" b="1" dirty="0">
                <a:highlight>
                  <a:srgbClr val="00FF00"/>
                </a:highlight>
              </a:rPr>
              <a:t>мають дві корисні властивості</a:t>
            </a:r>
            <a:r>
              <a:rPr lang="uk-UA" sz="1800" dirty="0"/>
              <a:t>:</a:t>
            </a:r>
          </a:p>
          <a:p>
            <a:pPr marL="825750" indent="-285750">
              <a:lnSpc>
                <a:spcPct val="150000"/>
              </a:lnSpc>
              <a:spcBef>
                <a:spcPts val="0"/>
              </a:spcBef>
            </a:pPr>
            <a:r>
              <a:rPr lang="uk-UA" sz="1800" dirty="0"/>
              <a:t>   Вони збільшують тривалість життя об’єкта, яким </a:t>
            </a:r>
            <a:r>
              <a:rPr lang="uk-UA" sz="1800" dirty="0" err="1"/>
              <a:t>ініціалізовані</a:t>
            </a:r>
            <a:r>
              <a:rPr lang="uk-UA" sz="1800" dirty="0"/>
              <a:t>, до тривалості життя посилання </a:t>
            </a:r>
            <a:r>
              <a:rPr lang="en-US" sz="1800" dirty="0" err="1"/>
              <a:t>r-value</a:t>
            </a:r>
            <a:r>
              <a:rPr lang="en-US" sz="1800" dirty="0"/>
              <a:t> (</a:t>
            </a:r>
            <a:r>
              <a:rPr lang="uk-UA" sz="1800" dirty="0"/>
              <a:t>посилання </a:t>
            </a:r>
            <a:r>
              <a:rPr lang="en-US" sz="1800" dirty="0"/>
              <a:t>l-value </a:t>
            </a:r>
            <a:r>
              <a:rPr lang="uk-UA" sz="1800" dirty="0"/>
              <a:t>на константні об’єкти також можуть це робити).</a:t>
            </a:r>
          </a:p>
          <a:p>
            <a:pPr marL="825750" indent="-285750">
              <a:lnSpc>
                <a:spcPct val="150000"/>
              </a:lnSpc>
              <a:spcBef>
                <a:spcPts val="0"/>
              </a:spcBef>
            </a:pPr>
            <a:r>
              <a:rPr lang="uk-UA" sz="1800" dirty="0"/>
              <a:t>   Неконстантні посилання </a:t>
            </a:r>
            <a:r>
              <a:rPr lang="en-US" sz="1800" dirty="0" err="1"/>
              <a:t>r-value</a:t>
            </a:r>
            <a:r>
              <a:rPr lang="en-US" sz="1800" dirty="0"/>
              <a:t> </a:t>
            </a:r>
            <a:r>
              <a:rPr lang="uk-UA" sz="1800" dirty="0"/>
              <a:t>дозволяють нам змінювати значення </a:t>
            </a:r>
            <a:r>
              <a:rPr lang="en-US" sz="1800" dirty="0" err="1"/>
              <a:t>r-values</a:t>
            </a:r>
            <a:r>
              <a:rPr lang="en-US" sz="1800" dirty="0"/>
              <a:t>, </a:t>
            </a:r>
            <a:r>
              <a:rPr lang="uk-UA" sz="1800" dirty="0"/>
              <a:t>на які вказують посилання </a:t>
            </a:r>
            <a:r>
              <a:rPr lang="en-US" sz="1800" dirty="0" err="1"/>
              <a:t>r-value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наступну програму:</a:t>
            </a:r>
          </a:p>
        </p:txBody>
      </p:sp>
    </p:spTree>
    <p:extLst>
      <p:ext uri="{BB962C8B-B14F-4D97-AF65-F5344CB8AC3E}">
        <p14:creationId xmlns:p14="http://schemas.microsoft.com/office/powerpoint/2010/main" val="84212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7A592C24-BF35-4531-830B-A59879F38B3C}"/>
              </a:ext>
            </a:extLst>
          </p:cNvPr>
          <p:cNvPicPr>
            <a:picLocks noChangeAspect="1"/>
          </p:cNvPicPr>
          <p:nvPr/>
        </p:nvPicPr>
        <p:blipFill>
          <a:blip r:embed="rId2"/>
          <a:stretch>
            <a:fillRect/>
          </a:stretch>
        </p:blipFill>
        <p:spPr>
          <a:xfrm>
            <a:off x="2050565" y="0"/>
            <a:ext cx="8090869" cy="6858000"/>
          </a:xfrm>
          <a:prstGeom prst="rect">
            <a:avLst/>
          </a:prstGeom>
        </p:spPr>
      </p:pic>
      <p:pic>
        <p:nvPicPr>
          <p:cNvPr id="7" name="Picture 6">
            <a:extLst>
              <a:ext uri="{FF2B5EF4-FFF2-40B4-BE49-F238E27FC236}">
                <a16:creationId xmlns:a16="http://schemas.microsoft.com/office/drawing/2014/main" id="{14013B46-9BA6-406F-8D03-9EC9EF10B06C}"/>
              </a:ext>
            </a:extLst>
          </p:cNvPr>
          <p:cNvPicPr>
            <a:picLocks noChangeAspect="1"/>
          </p:cNvPicPr>
          <p:nvPr/>
        </p:nvPicPr>
        <p:blipFill>
          <a:blip r:embed="rId3"/>
          <a:stretch>
            <a:fillRect/>
          </a:stretch>
        </p:blipFill>
        <p:spPr>
          <a:xfrm>
            <a:off x="9246558" y="6202308"/>
            <a:ext cx="666843" cy="495369"/>
          </a:xfrm>
          <a:prstGeom prst="rect">
            <a:avLst/>
          </a:prstGeom>
        </p:spPr>
      </p:pic>
    </p:spTree>
    <p:extLst>
      <p:ext uri="{BB962C8B-B14F-4D97-AF65-F5344CB8AC3E}">
        <p14:creationId xmlns:p14="http://schemas.microsoft.com/office/powerpoint/2010/main" val="2378062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Створюваний анонімний об’єкт </a:t>
            </a:r>
            <a:r>
              <a:rPr lang="en-US" sz="1800" dirty="0">
                <a:solidFill>
                  <a:schemeClr val="accent5">
                    <a:lumMod val="75000"/>
                  </a:schemeClr>
                </a:solidFill>
                <a:latin typeface="Consolas" panose="020B0609020204030204" pitchFamily="49" charset="0"/>
              </a:rPr>
              <a:t>Fraction(4, 7) </a:t>
            </a:r>
            <a:r>
              <a:rPr lang="uk-UA" sz="1800" dirty="0"/>
              <a:t>зазвичай вийшов би з області видимості в кінці виразу, в якому він визначений. Однак, оскільки ми </a:t>
            </a:r>
            <a:r>
              <a:rPr lang="uk-UA" sz="1800" dirty="0" err="1"/>
              <a:t>ініціалізуємо</a:t>
            </a:r>
            <a:r>
              <a:rPr lang="uk-UA" sz="1800" dirty="0"/>
              <a:t> посилання </a:t>
            </a:r>
            <a:r>
              <a:rPr lang="en-US" sz="1800" dirty="0" err="1"/>
              <a:t>r-value</a:t>
            </a:r>
            <a:r>
              <a:rPr lang="en-US" sz="1800" dirty="0"/>
              <a:t> </a:t>
            </a:r>
            <a:r>
              <a:rPr lang="uk-UA" sz="1800" dirty="0"/>
              <a:t>цим анонімним об’єктом, то його тривалість життя збільшується до тривалості життя самого посилання </a:t>
            </a:r>
            <a:r>
              <a:rPr lang="en-US" sz="1800" dirty="0" err="1"/>
              <a:t>r-value</a:t>
            </a:r>
            <a:r>
              <a:rPr lang="en-US" sz="1800" dirty="0"/>
              <a:t>, </a:t>
            </a:r>
            <a:r>
              <a:rPr lang="uk-UA" sz="1800" dirty="0"/>
              <a:t>тобто до кінця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Потім ми використовуємо посилання </a:t>
            </a:r>
            <a:r>
              <a:rPr lang="en-US" sz="1800" dirty="0" err="1"/>
              <a:t>r-value</a:t>
            </a:r>
            <a:r>
              <a:rPr lang="en-US" sz="1800" dirty="0"/>
              <a:t> </a:t>
            </a:r>
            <a:r>
              <a:rPr lang="uk-UA" sz="1800" dirty="0"/>
              <a:t>для виводу значення анонімного об’єкта класу </a:t>
            </a:r>
            <a:r>
              <a:rPr lang="en-US" sz="1800" dirty="0"/>
              <a:t>Fraction.</a:t>
            </a:r>
            <a:endParaRPr lang="uk-UA" sz="1800" dirty="0"/>
          </a:p>
        </p:txBody>
      </p:sp>
      <p:pic>
        <p:nvPicPr>
          <p:cNvPr id="5" name="Picture 4">
            <a:extLst>
              <a:ext uri="{FF2B5EF4-FFF2-40B4-BE49-F238E27FC236}">
                <a16:creationId xmlns:a16="http://schemas.microsoft.com/office/drawing/2014/main" id="{19281416-410F-4C18-89CE-D4B04D0600B2}"/>
              </a:ext>
            </a:extLst>
          </p:cNvPr>
          <p:cNvPicPr>
            <a:picLocks noChangeAspect="1"/>
          </p:cNvPicPr>
          <p:nvPr/>
        </p:nvPicPr>
        <p:blipFill>
          <a:blip r:embed="rId2"/>
          <a:stretch>
            <a:fillRect/>
          </a:stretch>
        </p:blipFill>
        <p:spPr>
          <a:xfrm>
            <a:off x="0" y="3049311"/>
            <a:ext cx="12192000" cy="2379834"/>
          </a:xfrm>
          <a:prstGeom prst="rect">
            <a:avLst/>
          </a:prstGeom>
        </p:spPr>
      </p:pic>
      <p:pic>
        <p:nvPicPr>
          <p:cNvPr id="7" name="Picture 6">
            <a:extLst>
              <a:ext uri="{FF2B5EF4-FFF2-40B4-BE49-F238E27FC236}">
                <a16:creationId xmlns:a16="http://schemas.microsoft.com/office/drawing/2014/main" id="{B7ADFFF0-3200-4F93-9A38-200851BD2DC7}"/>
              </a:ext>
            </a:extLst>
          </p:cNvPr>
          <p:cNvPicPr>
            <a:picLocks noChangeAspect="1"/>
          </p:cNvPicPr>
          <p:nvPr/>
        </p:nvPicPr>
        <p:blipFill>
          <a:blip r:embed="rId3"/>
          <a:stretch>
            <a:fillRect/>
          </a:stretch>
        </p:blipFill>
        <p:spPr>
          <a:xfrm>
            <a:off x="5814972" y="4756854"/>
            <a:ext cx="562053" cy="562053"/>
          </a:xfrm>
          <a:prstGeom prst="rect">
            <a:avLst/>
          </a:prstGeom>
        </p:spPr>
      </p:pic>
    </p:spTree>
    <p:extLst>
      <p:ext uri="{BB962C8B-B14F-4D97-AF65-F5344CB8AC3E}">
        <p14:creationId xmlns:p14="http://schemas.microsoft.com/office/powerpoint/2010/main" val="1632587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a:t>
            </a:r>
            <a:r>
              <a:rPr lang="ru-RU" sz="1800" dirty="0" err="1"/>
              <a:t>це</a:t>
            </a:r>
            <a:r>
              <a:rPr lang="ru-RU" sz="1800" dirty="0"/>
              <a:t> </a:t>
            </a:r>
            <a:r>
              <a:rPr lang="ru-RU" sz="1800" dirty="0" err="1"/>
              <a:t>може</a:t>
            </a:r>
            <a:r>
              <a:rPr lang="ru-RU" sz="1800" dirty="0"/>
              <a:t> </a:t>
            </a:r>
            <a:r>
              <a:rPr lang="ru-RU" sz="1800" dirty="0" err="1"/>
              <a:t>здатися</a:t>
            </a:r>
            <a:r>
              <a:rPr lang="ru-RU" sz="1800" dirty="0"/>
              <a:t> </a:t>
            </a:r>
            <a:r>
              <a:rPr lang="ru-RU" sz="1800" dirty="0" err="1"/>
              <a:t>дивним</a:t>
            </a:r>
            <a:r>
              <a:rPr lang="ru-RU" sz="1800" dirty="0"/>
              <a:t>, але при </a:t>
            </a:r>
            <a:r>
              <a:rPr lang="ru-RU" sz="1800" dirty="0" err="1"/>
              <a:t>ініціалізації</a:t>
            </a:r>
            <a:r>
              <a:rPr lang="ru-RU" sz="1800" dirty="0"/>
              <a:t> </a:t>
            </a:r>
            <a:r>
              <a:rPr lang="ru-RU" sz="1800" dirty="0" err="1"/>
              <a:t>посилання</a:t>
            </a:r>
            <a:r>
              <a:rPr lang="ru-RU" sz="1800" dirty="0"/>
              <a:t> r-</a:t>
            </a:r>
            <a:r>
              <a:rPr lang="ru-RU" sz="1800" dirty="0" err="1"/>
              <a:t>value</a:t>
            </a:r>
            <a:r>
              <a:rPr lang="ru-RU" sz="1800" dirty="0"/>
              <a:t> </a:t>
            </a:r>
            <a:r>
              <a:rPr lang="ru-RU" sz="1800" dirty="0" err="1"/>
              <a:t>літералом</a:t>
            </a:r>
            <a:r>
              <a:rPr lang="ru-RU" sz="1800" dirty="0"/>
              <a:t>, </a:t>
            </a:r>
            <a:r>
              <a:rPr lang="ru-RU" sz="1800" b="1" dirty="0" err="1">
                <a:highlight>
                  <a:srgbClr val="00FF00"/>
                </a:highlight>
                <a:latin typeface="+mj-lt"/>
              </a:rPr>
              <a:t>створюється</a:t>
            </a:r>
            <a:r>
              <a:rPr lang="ru-RU" sz="1800" b="1" dirty="0">
                <a:highlight>
                  <a:srgbClr val="00FF00"/>
                </a:highlight>
                <a:latin typeface="+mj-lt"/>
              </a:rPr>
              <a:t> </a:t>
            </a:r>
            <a:r>
              <a:rPr lang="ru-RU" sz="1800" b="1" dirty="0" err="1">
                <a:highlight>
                  <a:srgbClr val="00FF00"/>
                </a:highlight>
                <a:latin typeface="+mj-lt"/>
              </a:rPr>
              <a:t>тимчасовий</a:t>
            </a:r>
            <a:r>
              <a:rPr lang="ru-RU" sz="1800" b="1" dirty="0">
                <a:highlight>
                  <a:srgbClr val="00FF00"/>
                </a:highlight>
                <a:latin typeface="+mj-lt"/>
              </a:rPr>
              <a:t> </a:t>
            </a:r>
            <a:r>
              <a:rPr lang="ru-RU" sz="1800" b="1" dirty="0" err="1">
                <a:highlight>
                  <a:srgbClr val="00FF00"/>
                </a:highlight>
                <a:latin typeface="+mj-lt"/>
              </a:rPr>
              <a:t>об’єкт</a:t>
            </a:r>
            <a:r>
              <a:rPr lang="ru-RU" sz="1800" b="1" dirty="0">
                <a:highlight>
                  <a:srgbClr val="00FF00"/>
                </a:highlight>
                <a:latin typeface="+mj-lt"/>
              </a:rPr>
              <a:t>, на </a:t>
            </a:r>
            <a:r>
              <a:rPr lang="ru-RU" sz="1800" b="1" dirty="0" err="1">
                <a:highlight>
                  <a:srgbClr val="00FF00"/>
                </a:highlight>
                <a:latin typeface="+mj-lt"/>
              </a:rPr>
              <a:t>який</a:t>
            </a:r>
            <a:r>
              <a:rPr lang="ru-RU" sz="1800" b="1" dirty="0">
                <a:highlight>
                  <a:srgbClr val="00FF00"/>
                </a:highlight>
                <a:latin typeface="+mj-lt"/>
              </a:rPr>
              <a:t> </a:t>
            </a:r>
            <a:r>
              <a:rPr lang="ru-RU" sz="1800" b="1" dirty="0" err="1">
                <a:highlight>
                  <a:srgbClr val="00FF00"/>
                </a:highlight>
                <a:latin typeface="+mj-lt"/>
              </a:rPr>
              <a:t>посилається</a:t>
            </a:r>
            <a:r>
              <a:rPr lang="ru-RU" sz="1800" b="1" dirty="0">
                <a:highlight>
                  <a:srgbClr val="00FF00"/>
                </a:highlight>
                <a:latin typeface="+mj-lt"/>
              </a:rPr>
              <a:t> </a:t>
            </a:r>
            <a:r>
              <a:rPr lang="ru-RU" sz="1800" b="1" dirty="0" err="1">
                <a:highlight>
                  <a:srgbClr val="00FF00"/>
                </a:highlight>
                <a:latin typeface="+mj-lt"/>
              </a:rPr>
              <a:t>посилання</a:t>
            </a:r>
            <a:r>
              <a:rPr lang="ru-RU" sz="1800" b="1" dirty="0">
                <a:highlight>
                  <a:srgbClr val="00FF00"/>
                </a:highlight>
                <a:latin typeface="+mj-lt"/>
              </a:rPr>
              <a:t> r-</a:t>
            </a:r>
            <a:r>
              <a:rPr lang="ru-RU" sz="1800" b="1" dirty="0" err="1">
                <a:highlight>
                  <a:srgbClr val="00FF00"/>
                </a:highlight>
                <a:latin typeface="+mj-lt"/>
              </a:rPr>
              <a:t>value</a:t>
            </a:r>
            <a:r>
              <a:rPr lang="ru-RU" sz="1800" b="1" dirty="0">
                <a:highlight>
                  <a:srgbClr val="00FF00"/>
                </a:highlight>
                <a:latin typeface="+mj-lt"/>
              </a:rPr>
              <a:t> (</a:t>
            </a:r>
            <a:r>
              <a:rPr lang="ru-RU" sz="1800" b="1" dirty="0" err="1">
                <a:highlight>
                  <a:srgbClr val="00FF00"/>
                </a:highlight>
                <a:latin typeface="+mj-lt"/>
              </a:rPr>
              <a:t>воно</a:t>
            </a:r>
            <a:r>
              <a:rPr lang="ru-RU" sz="1800" b="1" dirty="0">
                <a:highlight>
                  <a:srgbClr val="00FF00"/>
                </a:highlight>
                <a:latin typeface="+mj-lt"/>
              </a:rPr>
              <a:t> не </a:t>
            </a:r>
            <a:r>
              <a:rPr lang="ru-RU" sz="1800" b="1" dirty="0" err="1">
                <a:highlight>
                  <a:srgbClr val="00FF00"/>
                </a:highlight>
                <a:latin typeface="+mj-lt"/>
              </a:rPr>
              <a:t>посилається</a:t>
            </a:r>
            <a:r>
              <a:rPr lang="ru-RU" sz="1800" b="1" dirty="0">
                <a:highlight>
                  <a:srgbClr val="00FF00"/>
                </a:highlight>
                <a:latin typeface="+mj-lt"/>
              </a:rPr>
              <a:t> на сам </a:t>
            </a:r>
            <a:r>
              <a:rPr lang="ru-RU" sz="1800" b="1" dirty="0" err="1">
                <a:highlight>
                  <a:srgbClr val="00FF00"/>
                </a:highlight>
                <a:latin typeface="+mj-lt"/>
              </a:rPr>
              <a:t>літерал</a:t>
            </a:r>
            <a:r>
              <a:rPr lang="ru-RU" sz="1800" b="1" dirty="0">
                <a:highlight>
                  <a:srgbClr val="00FF00"/>
                </a:highlight>
                <a:latin typeface="+mj-lt"/>
              </a:rPr>
              <a:t>)</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FFFF00"/>
                </a:highlight>
              </a:rPr>
              <a:t>Посилання</a:t>
            </a:r>
            <a:r>
              <a:rPr lang="ru-RU" sz="1800" b="1" dirty="0">
                <a:highlight>
                  <a:srgbClr val="FFFF00"/>
                </a:highlight>
              </a:rPr>
              <a:t> r-</a:t>
            </a:r>
            <a:r>
              <a:rPr lang="ru-RU" sz="1800" b="1" dirty="0" err="1">
                <a:highlight>
                  <a:srgbClr val="FFFF00"/>
                </a:highlight>
              </a:rPr>
              <a:t>value</a:t>
            </a:r>
            <a:r>
              <a:rPr lang="ru-RU" sz="1800" b="1" dirty="0">
                <a:highlight>
                  <a:srgbClr val="FFFF00"/>
                </a:highlight>
              </a:rPr>
              <a:t> не </a:t>
            </a:r>
            <a:r>
              <a:rPr lang="ru-RU" sz="1800" b="1" dirty="0" err="1">
                <a:highlight>
                  <a:srgbClr val="FFFF00"/>
                </a:highlight>
              </a:rPr>
              <a:t>надто</a:t>
            </a:r>
            <a:r>
              <a:rPr lang="ru-RU" sz="1800" b="1" dirty="0">
                <a:highlight>
                  <a:srgbClr val="FFFF00"/>
                </a:highlight>
              </a:rPr>
              <a:t> часто </a:t>
            </a:r>
            <a:r>
              <a:rPr lang="ru-RU" sz="1800" b="1" dirty="0" err="1">
                <a:highlight>
                  <a:srgbClr val="FFFF00"/>
                </a:highlight>
              </a:rPr>
              <a:t>використовуються</a:t>
            </a:r>
            <a:r>
              <a:rPr lang="ru-RU" sz="1800" b="1" dirty="0">
                <a:highlight>
                  <a:srgbClr val="FFFF00"/>
                </a:highlight>
              </a:rPr>
              <a:t> так, як </a:t>
            </a:r>
            <a:r>
              <a:rPr lang="ru-RU" sz="1800" b="1" dirty="0" err="1">
                <a:highlight>
                  <a:srgbClr val="FFFF00"/>
                </a:highlight>
              </a:rPr>
              <a:t>це</a:t>
            </a:r>
            <a:r>
              <a:rPr lang="ru-RU" sz="1800" b="1" dirty="0">
                <a:highlight>
                  <a:srgbClr val="FFFF00"/>
                </a:highlight>
              </a:rPr>
              <a:t> представлено у </a:t>
            </a:r>
            <a:r>
              <a:rPr lang="ru-RU" sz="1800" b="1" dirty="0" err="1">
                <a:highlight>
                  <a:srgbClr val="FFFF00"/>
                </a:highlight>
              </a:rPr>
              <a:t>вищенаведених</a:t>
            </a:r>
            <a:r>
              <a:rPr lang="ru-RU" sz="1800" b="1" dirty="0">
                <a:highlight>
                  <a:srgbClr val="FFFF00"/>
                </a:highlight>
              </a:rPr>
              <a:t> прикладах</a:t>
            </a:r>
            <a:r>
              <a:rPr lang="ru-RU" sz="1800" dirty="0"/>
              <a:t>.</a:t>
            </a:r>
            <a:endParaRPr lang="uk-UA" sz="1800" dirty="0"/>
          </a:p>
        </p:txBody>
      </p:sp>
    </p:spTree>
    <p:extLst>
      <p:ext uri="{BB962C8B-B14F-4D97-AF65-F5344CB8AC3E}">
        <p14:creationId xmlns:p14="http://schemas.microsoft.com/office/powerpoint/2010/main" val="11011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Посилання</a:t>
            </a:r>
            <a:r>
              <a:rPr lang="ru-RU" sz="3600" b="1" dirty="0"/>
              <a:t> r-</a:t>
            </a:r>
            <a:r>
              <a:rPr lang="ru-RU" sz="3600" b="1" dirty="0" err="1"/>
              <a:t>value</a:t>
            </a:r>
            <a:r>
              <a:rPr lang="ru-RU" sz="3600" b="1" dirty="0"/>
              <a:t> в </a:t>
            </a:r>
            <a:r>
              <a:rPr lang="ru-RU" sz="3600" b="1" dirty="0" err="1"/>
              <a:t>якості</a:t>
            </a:r>
            <a:r>
              <a:rPr lang="ru-RU" sz="3600" b="1" dirty="0"/>
              <a:t> </a:t>
            </a:r>
            <a:r>
              <a:rPr lang="ru-RU" sz="3600" b="1" dirty="0" err="1"/>
              <a:t>параметрів</a:t>
            </a:r>
            <a:r>
              <a:rPr lang="ru-RU" sz="3600" b="1" dirty="0"/>
              <a:t> </a:t>
            </a:r>
            <a:r>
              <a:rPr lang="ru-RU" sz="3600" b="1" dirty="0" err="1"/>
              <a:t>функції</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Посилання </a:t>
            </a:r>
            <a:r>
              <a:rPr lang="en-US" sz="1800" b="1" dirty="0" err="1">
                <a:highlight>
                  <a:srgbClr val="00FF00"/>
                </a:highlight>
              </a:rPr>
              <a:t>r-value</a:t>
            </a:r>
            <a:r>
              <a:rPr lang="en-US" sz="1800" b="1" dirty="0">
                <a:highlight>
                  <a:srgbClr val="00FF00"/>
                </a:highlight>
              </a:rPr>
              <a:t> </a:t>
            </a:r>
            <a:r>
              <a:rPr lang="uk-UA" sz="1800" b="1" dirty="0">
                <a:highlight>
                  <a:srgbClr val="00FF00"/>
                </a:highlight>
              </a:rPr>
              <a:t>найчастіше використовуються в якості параметрів функції</a:t>
            </a:r>
            <a:r>
              <a:rPr lang="uk-UA" sz="1800" dirty="0"/>
              <a:t>. Це найбільш корисно при перевантаженні функцій, коли ми хочемо, щоб виконання функції відрізнялося в залежності від аргументів (</a:t>
            </a:r>
            <a:r>
              <a:rPr lang="en-US" sz="1800" dirty="0"/>
              <a:t>l-values </a:t>
            </a:r>
            <a:r>
              <a:rPr lang="uk-UA" sz="1800" dirty="0"/>
              <a:t>або </a:t>
            </a:r>
            <a:r>
              <a:rPr lang="en-US" sz="1800" dirty="0" err="1"/>
              <a:t>r-values</a:t>
            </a:r>
            <a:r>
              <a:rPr lang="en-US" sz="1800" dirty="0"/>
              <a:t>). </a:t>
            </a:r>
            <a:r>
              <a:rPr lang="uk-UA" sz="1800" dirty="0"/>
              <a:t>Наприклад:</a:t>
            </a:r>
          </a:p>
        </p:txBody>
      </p:sp>
      <p:pic>
        <p:nvPicPr>
          <p:cNvPr id="5" name="Picture 4">
            <a:extLst>
              <a:ext uri="{FF2B5EF4-FFF2-40B4-BE49-F238E27FC236}">
                <a16:creationId xmlns:a16="http://schemas.microsoft.com/office/drawing/2014/main" id="{0D80615D-9C65-439C-9A14-0AC784FD9EA3}"/>
              </a:ext>
            </a:extLst>
          </p:cNvPr>
          <p:cNvPicPr>
            <a:picLocks noChangeAspect="1"/>
          </p:cNvPicPr>
          <p:nvPr/>
        </p:nvPicPr>
        <p:blipFill>
          <a:blip r:embed="rId2"/>
          <a:stretch>
            <a:fillRect/>
          </a:stretch>
        </p:blipFill>
        <p:spPr>
          <a:xfrm>
            <a:off x="2547255" y="2305445"/>
            <a:ext cx="7097490" cy="4552554"/>
          </a:xfrm>
          <a:prstGeom prst="rect">
            <a:avLst/>
          </a:prstGeom>
        </p:spPr>
      </p:pic>
      <p:pic>
        <p:nvPicPr>
          <p:cNvPr id="7" name="Picture 6">
            <a:extLst>
              <a:ext uri="{FF2B5EF4-FFF2-40B4-BE49-F238E27FC236}">
                <a16:creationId xmlns:a16="http://schemas.microsoft.com/office/drawing/2014/main" id="{42617E0C-0C6A-4193-9661-F48C26C5C8AC}"/>
              </a:ext>
            </a:extLst>
          </p:cNvPr>
          <p:cNvPicPr>
            <a:picLocks noChangeAspect="1"/>
          </p:cNvPicPr>
          <p:nvPr/>
        </p:nvPicPr>
        <p:blipFill>
          <a:blip r:embed="rId3"/>
          <a:stretch>
            <a:fillRect/>
          </a:stretch>
        </p:blipFill>
        <p:spPr>
          <a:xfrm>
            <a:off x="8391645" y="6063846"/>
            <a:ext cx="3508240" cy="794154"/>
          </a:xfrm>
          <a:prstGeom prst="rect">
            <a:avLst/>
          </a:prstGeom>
        </p:spPr>
      </p:pic>
    </p:spTree>
    <p:extLst>
      <p:ext uri="{BB962C8B-B14F-4D97-AF65-F5344CB8AC3E}">
        <p14:creationId xmlns:p14="http://schemas.microsoft.com/office/powerpoint/2010/main" val="176631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обох випадках функція завершує своє виконання до того, як відбудеться видалення </a:t>
            </a:r>
            <a:r>
              <a:rPr lang="en-US" sz="1800" dirty="0" err="1">
                <a:solidFill>
                  <a:schemeClr val="accent5">
                    <a:lumMod val="75000"/>
                  </a:schemeClr>
                </a:solidFill>
                <a:latin typeface="Consolas" panose="020B0609020204030204" pitchFamily="49" charset="0"/>
              </a:rPr>
              <a:t>ptr</a:t>
            </a:r>
            <a:r>
              <a:rPr lang="en-US" sz="1800" dirty="0"/>
              <a:t>. </a:t>
            </a:r>
            <a:r>
              <a:rPr lang="uk-UA" sz="1800" dirty="0"/>
              <a:t>Отже, </a:t>
            </a:r>
            <a:r>
              <a:rPr lang="uk-UA" sz="1800" b="1" dirty="0">
                <a:highlight>
                  <a:srgbClr val="FFFF00"/>
                </a:highlight>
              </a:rPr>
              <a:t>ми отримаємо витік пам’яті</a:t>
            </a:r>
            <a:r>
              <a:rPr lang="uk-UA" sz="1800" dirty="0"/>
              <a:t>, і так повторюватиметься до тих пір, поки викликатиметься ця функція і поки спрацьовуватиме її передчасне завершення (</a:t>
            </a:r>
            <a:r>
              <a:rPr lang="uk-UA" sz="1800" b="1" dirty="0">
                <a:highlight>
                  <a:srgbClr val="00FFFF"/>
                </a:highlight>
              </a:rPr>
              <a:t>через генерацію винятку</a:t>
            </a:r>
            <a:r>
              <a:rPr lang="uk-UA" sz="1800" dirty="0"/>
              <a:t>, </a:t>
            </a:r>
            <a:r>
              <a:rPr lang="uk-UA" sz="1800" b="1" dirty="0">
                <a:highlight>
                  <a:srgbClr val="FFFF00"/>
                </a:highlight>
              </a:rPr>
              <a:t>передчасне виконання оператора </a:t>
            </a:r>
            <a:r>
              <a:rPr lang="en-US" sz="1800" b="1" dirty="0">
                <a:solidFill>
                  <a:schemeClr val="accent5">
                    <a:lumMod val="75000"/>
                  </a:schemeClr>
                </a:solidFill>
                <a:highlight>
                  <a:srgbClr val="FFFF00"/>
                </a:highlight>
                <a:latin typeface="Consolas" panose="020B0609020204030204" pitchFamily="49" charset="0"/>
              </a:rPr>
              <a:t>return</a:t>
            </a:r>
            <a:r>
              <a:rPr lang="en-US" sz="1800" dirty="0"/>
              <a:t> </a:t>
            </a:r>
            <a:r>
              <a:rPr lang="uk-UA" sz="1800" dirty="0"/>
              <a:t>або </a:t>
            </a:r>
            <a:r>
              <a:rPr lang="uk-UA" sz="1800" b="1" dirty="0">
                <a:highlight>
                  <a:srgbClr val="FF00FF"/>
                </a:highlight>
              </a:rPr>
              <a:t>через щось інше</a:t>
            </a:r>
            <a:r>
              <a:rPr lang="uk-UA" sz="1800" dirty="0"/>
              <a:t>). По суті, такі проблеми виникають через те, </a:t>
            </a:r>
            <a:r>
              <a:rPr lang="uk-UA" sz="1800" b="1" dirty="0">
                <a:highlight>
                  <a:srgbClr val="00FF00"/>
                </a:highlight>
              </a:rPr>
              <a:t>що вказівники не мають вбудованого механізму самостійного виконання очищення пам’яті після себе</a:t>
            </a:r>
            <a:r>
              <a:rPr lang="uk-UA" sz="1800" dirty="0"/>
              <a:t>.</a:t>
            </a:r>
          </a:p>
        </p:txBody>
      </p:sp>
      <p:pic>
        <p:nvPicPr>
          <p:cNvPr id="5" name="Picture 4">
            <a:extLst>
              <a:ext uri="{FF2B5EF4-FFF2-40B4-BE49-F238E27FC236}">
                <a16:creationId xmlns:a16="http://schemas.microsoft.com/office/drawing/2014/main" id="{DBC7952E-F0DD-45D5-9F38-D556C424ADBB}"/>
              </a:ext>
            </a:extLst>
          </p:cNvPr>
          <p:cNvPicPr>
            <a:picLocks noChangeAspect="1"/>
          </p:cNvPicPr>
          <p:nvPr/>
        </p:nvPicPr>
        <p:blipFill>
          <a:blip r:embed="rId2"/>
          <a:stretch>
            <a:fillRect/>
          </a:stretch>
        </p:blipFill>
        <p:spPr>
          <a:xfrm>
            <a:off x="1520487" y="0"/>
            <a:ext cx="9151024" cy="4151830"/>
          </a:xfrm>
          <a:prstGeom prst="rect">
            <a:avLst/>
          </a:prstGeom>
        </p:spPr>
      </p:pic>
    </p:spTree>
    <p:extLst>
      <p:ext uri="{BB962C8B-B14F-4D97-AF65-F5344CB8AC3E}">
        <p14:creationId xmlns:p14="http://schemas.microsoft.com/office/powerpoint/2010/main" val="2417722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Посилання</a:t>
            </a:r>
            <a:r>
              <a:rPr lang="ru-RU" sz="3600" b="1" dirty="0"/>
              <a:t> r-</a:t>
            </a:r>
            <a:r>
              <a:rPr lang="ru-RU" sz="3600" b="1" dirty="0" err="1"/>
              <a:t>value</a:t>
            </a:r>
            <a:r>
              <a:rPr lang="ru-RU" sz="3600" b="1" dirty="0"/>
              <a:t> в </a:t>
            </a:r>
            <a:r>
              <a:rPr lang="ru-RU" sz="3600" b="1" dirty="0" err="1"/>
              <a:t>якості</a:t>
            </a:r>
            <a:r>
              <a:rPr lang="ru-RU" sz="3600" b="1" dirty="0"/>
              <a:t> </a:t>
            </a:r>
            <a:r>
              <a:rPr lang="ru-RU" sz="3600" b="1" dirty="0" err="1"/>
              <a:t>параметрів</a:t>
            </a:r>
            <a:r>
              <a:rPr lang="ru-RU" sz="3600" b="1" dirty="0"/>
              <a:t> </a:t>
            </a:r>
            <a:r>
              <a:rPr lang="ru-RU" sz="3600" b="1" dirty="0" err="1"/>
              <a:t>функції</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ви можете бачити, при передачі </a:t>
            </a:r>
            <a:r>
              <a:rPr lang="en-US" sz="1800" dirty="0"/>
              <a:t>l-value, </a:t>
            </a:r>
            <a:r>
              <a:rPr lang="uk-UA" sz="1800" dirty="0"/>
              <a:t>виконується перевантаження функції з посиланням </a:t>
            </a:r>
            <a:r>
              <a:rPr lang="en-US" sz="1800" dirty="0"/>
              <a:t>l-value </a:t>
            </a:r>
            <a:r>
              <a:rPr lang="uk-UA" sz="1800" dirty="0"/>
              <a:t>в якості параметра, а при передачі </a:t>
            </a:r>
            <a:r>
              <a:rPr lang="en-US" sz="1800" dirty="0" err="1"/>
              <a:t>r-value</a:t>
            </a:r>
            <a:r>
              <a:rPr lang="en-US" sz="1800" dirty="0"/>
              <a:t> — </a:t>
            </a:r>
            <a:r>
              <a:rPr lang="uk-UA" sz="1800" dirty="0"/>
              <a:t>виконується перевантаження функції з посиланням </a:t>
            </a:r>
            <a:r>
              <a:rPr lang="en-US" sz="1800" dirty="0" err="1"/>
              <a:t>r-value</a:t>
            </a:r>
            <a:r>
              <a:rPr lang="en-US" sz="1800" dirty="0"/>
              <a:t> </a:t>
            </a:r>
            <a:r>
              <a:rPr lang="uk-UA" sz="1800" dirty="0"/>
              <a:t>в якості параметра.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Навіщо нам це може знадобитися? Більш детально про це ми поговоримо</a:t>
            </a:r>
            <a:r>
              <a:rPr lang="en-US" sz="1800" dirty="0"/>
              <a:t> </a:t>
            </a:r>
            <a:r>
              <a:rPr lang="ru-RU" sz="1800" dirty="0" err="1"/>
              <a:t>нижче</a:t>
            </a:r>
            <a:r>
              <a:rPr lang="ru-RU" sz="1800" dirty="0"/>
              <a:t>…</a:t>
            </a:r>
            <a:endParaRPr lang="uk-UA" sz="1800" dirty="0"/>
          </a:p>
        </p:txBody>
      </p:sp>
    </p:spTree>
    <p:extLst>
      <p:ext uri="{BB962C8B-B14F-4D97-AF65-F5344CB8AC3E}">
        <p14:creationId xmlns:p14="http://schemas.microsoft.com/office/powerpoint/2010/main" val="217835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посилання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0000"/>
                </a:highlight>
              </a:rPr>
              <a:t>Ви майже ніколи не повинні повертати посилання </a:t>
            </a:r>
            <a:r>
              <a:rPr lang="en-US" sz="1800" b="1" dirty="0" err="1">
                <a:highlight>
                  <a:srgbClr val="FF0000"/>
                </a:highlight>
              </a:rPr>
              <a:t>r-value</a:t>
            </a:r>
            <a:r>
              <a:rPr lang="en-US" sz="1800" b="1" dirty="0">
                <a:highlight>
                  <a:srgbClr val="FF0000"/>
                </a:highlight>
              </a:rPr>
              <a:t> </a:t>
            </a:r>
            <a:r>
              <a:rPr lang="uk-UA" sz="1800" b="1" dirty="0">
                <a:highlight>
                  <a:srgbClr val="FF0000"/>
                </a:highlight>
              </a:rPr>
              <a:t>з функції з тієї ж причини, по якій ви майже ніколи не повинні повертати посилання </a:t>
            </a:r>
            <a:r>
              <a:rPr lang="en-US" sz="1800" b="1" dirty="0">
                <a:highlight>
                  <a:srgbClr val="FF0000"/>
                </a:highlight>
              </a:rPr>
              <a:t>l-value </a:t>
            </a:r>
            <a:r>
              <a:rPr lang="uk-UA" sz="1800" b="1" dirty="0">
                <a:highlight>
                  <a:srgbClr val="FF0000"/>
                </a:highlight>
              </a:rPr>
              <a:t>з функції</a:t>
            </a:r>
            <a:r>
              <a:rPr lang="uk-UA" sz="1800" dirty="0"/>
              <a:t>. У більшості випадків ви повернете висяче посилання (яке вказує на видалену пам’ять), а об’єкт, на який посилатиметься посилання, вийде з області видимості в кінці функції.</a:t>
            </a:r>
          </a:p>
        </p:txBody>
      </p:sp>
    </p:spTree>
    <p:extLst>
      <p:ext uri="{BB962C8B-B14F-4D97-AF65-F5344CB8AC3E}">
        <p14:creationId xmlns:p14="http://schemas.microsoft.com/office/powerpoint/2010/main" val="207565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776979" cy="6000307"/>
          </a:xfrm>
        </p:spPr>
        <p:txBody>
          <a:bodyPr>
            <a:normAutofit/>
          </a:bodyPr>
          <a:lstStyle/>
          <a:p>
            <a:pPr marL="540000" indent="360000">
              <a:lnSpc>
                <a:spcPct val="150000"/>
              </a:lnSpc>
              <a:spcBef>
                <a:spcPts val="0"/>
              </a:spcBef>
              <a:buNone/>
            </a:pPr>
            <a:r>
              <a:rPr lang="ru-RU" sz="1800" dirty="0" err="1"/>
              <a:t>Які</a:t>
            </a:r>
            <a:r>
              <a:rPr lang="ru-RU" sz="1800" dirty="0"/>
              <a:t> з </a:t>
            </a:r>
            <a:r>
              <a:rPr lang="ru-RU" sz="1800" dirty="0" err="1"/>
              <a:t>наступних</a:t>
            </a:r>
            <a:r>
              <a:rPr lang="ru-RU" sz="1800" dirty="0"/>
              <a:t> </a:t>
            </a:r>
            <a:r>
              <a:rPr lang="ru-RU" sz="1800" dirty="0" err="1"/>
              <a:t>стейтментів</a:t>
            </a:r>
            <a:r>
              <a:rPr lang="ru-RU" sz="1800" dirty="0"/>
              <a:t>, </a:t>
            </a:r>
            <a:r>
              <a:rPr lang="ru-RU" sz="1800" dirty="0" err="1"/>
              <a:t>позначених</a:t>
            </a:r>
            <a:r>
              <a:rPr lang="ru-RU" sz="1800" dirty="0"/>
              <a:t> </a:t>
            </a:r>
            <a:r>
              <a:rPr lang="ru-RU" sz="1800" dirty="0" err="1"/>
              <a:t>літерами</a:t>
            </a:r>
            <a:r>
              <a:rPr lang="ru-RU" sz="1800" dirty="0"/>
              <a:t>, не </a:t>
            </a:r>
            <a:r>
              <a:rPr lang="ru-RU" sz="1800" dirty="0" err="1"/>
              <a:t>скомпілюються</a:t>
            </a:r>
            <a:r>
              <a:rPr lang="ru-RU" sz="1800" dirty="0"/>
              <a:t>:</a:t>
            </a:r>
            <a:endParaRPr lang="uk-UA" sz="1800" dirty="0"/>
          </a:p>
        </p:txBody>
      </p:sp>
      <p:pic>
        <p:nvPicPr>
          <p:cNvPr id="5" name="Picture 4">
            <a:extLst>
              <a:ext uri="{FF2B5EF4-FFF2-40B4-BE49-F238E27FC236}">
                <a16:creationId xmlns:a16="http://schemas.microsoft.com/office/drawing/2014/main" id="{31B2D88F-1107-44CA-811B-3B661BC2A646}"/>
              </a:ext>
            </a:extLst>
          </p:cNvPr>
          <p:cNvPicPr>
            <a:picLocks noChangeAspect="1"/>
          </p:cNvPicPr>
          <p:nvPr/>
        </p:nvPicPr>
        <p:blipFill>
          <a:blip r:embed="rId2"/>
          <a:stretch>
            <a:fillRect/>
          </a:stretch>
        </p:blipFill>
        <p:spPr>
          <a:xfrm>
            <a:off x="7776979" y="0"/>
            <a:ext cx="4415021" cy="6858000"/>
          </a:xfrm>
          <a:prstGeom prst="rect">
            <a:avLst/>
          </a:prstGeom>
        </p:spPr>
      </p:pic>
    </p:spTree>
    <p:extLst>
      <p:ext uri="{BB962C8B-B14F-4D97-AF65-F5344CB8AC3E}">
        <p14:creationId xmlns:p14="http://schemas.microsoft.com/office/powerpoint/2010/main" val="3265669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04A9FD9F-3B46-471C-ADDB-2DA9F67304B9}"/>
              </a:ext>
            </a:extLst>
          </p:cNvPr>
          <p:cNvPicPr>
            <a:picLocks noChangeAspect="1"/>
          </p:cNvPicPr>
          <p:nvPr/>
        </p:nvPicPr>
        <p:blipFill>
          <a:blip r:embed="rId2"/>
          <a:stretch>
            <a:fillRect/>
          </a:stretch>
        </p:blipFill>
        <p:spPr>
          <a:xfrm>
            <a:off x="4343155" y="3190842"/>
            <a:ext cx="3505689" cy="476316"/>
          </a:xfrm>
          <a:prstGeom prst="rect">
            <a:avLst/>
          </a:prstGeom>
        </p:spPr>
      </p:pic>
    </p:spTree>
    <p:extLst>
      <p:ext uri="{BB962C8B-B14F-4D97-AF65-F5344CB8AC3E}">
        <p14:creationId xmlns:p14="http://schemas.microsoft.com/office/powerpoint/2010/main" val="130674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трохи поговоримо про семантику копіювання.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Конструктор копіювання </a:t>
            </a:r>
            <a:r>
              <a:rPr lang="uk-UA" sz="1800" dirty="0"/>
              <a:t>використовується для ініціалізації класу шляхом створення копії необхідного об’єкта. </a:t>
            </a:r>
            <a:r>
              <a:rPr lang="uk-UA" sz="1800" b="1" dirty="0">
                <a:highlight>
                  <a:srgbClr val="00FF00"/>
                </a:highlight>
              </a:rPr>
              <a:t>Оператор присвоювання копіюванням</a:t>
            </a:r>
            <a:r>
              <a:rPr lang="uk-UA" sz="1800" dirty="0"/>
              <a:t> (або «</a:t>
            </a:r>
            <a:r>
              <a:rPr lang="uk-UA" sz="1800" dirty="0" err="1"/>
              <a:t>копіююче</a:t>
            </a:r>
            <a:r>
              <a:rPr lang="uk-UA" sz="1800" dirty="0"/>
              <a:t> присвоювання») використовується для копіювання одного класу в інший (існуючий) клас. </a:t>
            </a:r>
            <a:r>
              <a:rPr lang="uk-UA" sz="1800" b="1" dirty="0">
                <a:highlight>
                  <a:srgbClr val="FFFF00"/>
                </a:highlight>
              </a:rPr>
              <a:t>За замовчуванням мова </a:t>
            </a:r>
            <a:r>
              <a:rPr lang="en-US" sz="1800" b="1" dirty="0">
                <a:highlight>
                  <a:srgbClr val="FFFF00"/>
                </a:highlight>
              </a:rPr>
              <a:t>C++ </a:t>
            </a:r>
            <a:r>
              <a:rPr lang="uk-UA" sz="1800" b="1" dirty="0">
                <a:highlight>
                  <a:srgbClr val="FFFF00"/>
                </a:highlight>
              </a:rPr>
              <a:t>автоматично надає конструктор копіювання і оператор присвоювання копіюванням, якщо ви не надали їх самі</a:t>
            </a:r>
            <a:r>
              <a:rPr lang="uk-UA" sz="1800" dirty="0"/>
              <a:t>. </a:t>
            </a:r>
            <a:r>
              <a:rPr lang="uk-UA" sz="1800" b="1" dirty="0">
                <a:highlight>
                  <a:srgbClr val="FF0000"/>
                </a:highlight>
              </a:rPr>
              <a:t>Надані компілятором функції виконують поверхневе копіювання, що може викликати проблеми у класів, які працюють з динамічно виділеною пам’яттю</a:t>
            </a:r>
            <a:r>
              <a:rPr lang="uk-UA" sz="1800" dirty="0"/>
              <a:t>. </a:t>
            </a:r>
            <a:r>
              <a:rPr lang="uk-UA" sz="1800" b="1" dirty="0">
                <a:highlight>
                  <a:srgbClr val="00FFFF"/>
                </a:highlight>
              </a:rPr>
              <a:t>Одним з варіантів вирішення таких проблем є </a:t>
            </a:r>
            <a:r>
              <a:rPr lang="uk-UA" sz="1800" b="1" dirty="0" err="1">
                <a:highlight>
                  <a:srgbClr val="00FFFF"/>
                </a:highlight>
              </a:rPr>
              <a:t>перевизначення</a:t>
            </a:r>
            <a:r>
              <a:rPr lang="uk-UA" sz="1800" b="1" dirty="0">
                <a:highlight>
                  <a:srgbClr val="00FFFF"/>
                </a:highlight>
              </a:rPr>
              <a:t> конструктора копіювання і оператора присвоювання копіюванням для виконання глибокого копіювання</a:t>
            </a:r>
            <a:r>
              <a:rPr lang="uk-UA" sz="1800" dirty="0"/>
              <a:t>.</a:t>
            </a:r>
          </a:p>
        </p:txBody>
      </p:sp>
    </p:spTree>
    <p:extLst>
      <p:ext uri="{BB962C8B-B14F-4D97-AF65-F5344CB8AC3E}">
        <p14:creationId xmlns:p14="http://schemas.microsoft.com/office/powerpoint/2010/main" val="2851811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753696" cy="6000307"/>
          </a:xfrm>
        </p:spPr>
        <p:txBody>
          <a:bodyPr>
            <a:normAutofit/>
          </a:bodyPr>
          <a:lstStyle/>
          <a:p>
            <a:pPr marL="540000" indent="360000">
              <a:lnSpc>
                <a:spcPct val="150000"/>
              </a:lnSpc>
              <a:spcBef>
                <a:spcPts val="0"/>
              </a:spcBef>
              <a:buNone/>
            </a:pPr>
            <a:r>
              <a:rPr lang="uk-UA" sz="1800" dirty="0"/>
              <a:t>Повертаючись до нашого прикладу з класом </a:t>
            </a:r>
            <a:r>
              <a:rPr lang="en-US" sz="1800" dirty="0" err="1">
                <a:solidFill>
                  <a:schemeClr val="accent5">
                    <a:lumMod val="75000"/>
                  </a:schemeClr>
                </a:solidFill>
                <a:latin typeface="Consolas" panose="020B0609020204030204" pitchFamily="49" charset="0"/>
              </a:rPr>
              <a:t>Auto_ptr</a:t>
            </a:r>
            <a:r>
              <a:rPr lang="en-US" sz="1800" dirty="0">
                <a:solidFill>
                  <a:schemeClr val="accent5">
                    <a:lumMod val="75000"/>
                  </a:schemeClr>
                </a:solidFill>
                <a:latin typeface="Consolas" panose="020B0609020204030204" pitchFamily="49" charset="0"/>
              </a:rPr>
              <a:t> </a:t>
            </a:r>
            <a:r>
              <a:rPr lang="en-US" sz="1800" dirty="0"/>
              <a:t>(</a:t>
            </a:r>
            <a:r>
              <a:rPr lang="uk-UA" sz="1800" dirty="0"/>
              <a:t>який є розумним вказівником), давайте розглянемо версію цього класу, в якій конструктор копіювання і оператор присвоювання копіюванням перевизначені для виконання глибокого копіювання: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використовуємо функцію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для створення </a:t>
            </a:r>
            <a:r>
              <a:rPr lang="uk-UA" sz="1800" dirty="0" err="1"/>
              <a:t>інкапсульованого</a:t>
            </a:r>
            <a:r>
              <a:rPr lang="uk-UA" sz="1800" dirty="0"/>
              <a:t> розумного вказівника </a:t>
            </a:r>
            <a:r>
              <a:rPr lang="en-US" sz="1800" dirty="0">
                <a:solidFill>
                  <a:schemeClr val="accent5">
                    <a:lumMod val="75000"/>
                  </a:schemeClr>
                </a:solidFill>
                <a:latin typeface="Consolas" panose="020B0609020204030204" pitchFamily="49" charset="0"/>
              </a:rPr>
              <a:t>Item</a:t>
            </a:r>
            <a:r>
              <a:rPr lang="en-US" sz="1800" dirty="0"/>
              <a:t>, </a:t>
            </a:r>
            <a:r>
              <a:rPr lang="uk-UA" sz="1800" dirty="0"/>
              <a:t>який потім передається назад в функцію </a:t>
            </a:r>
            <a:r>
              <a:rPr lang="en-US" sz="1800" dirty="0">
                <a:solidFill>
                  <a:schemeClr val="accent5">
                    <a:lumMod val="75000"/>
                  </a:schemeClr>
                </a:solidFill>
                <a:latin typeface="Consolas" panose="020B0609020204030204" pitchFamily="49" charset="0"/>
              </a:rPr>
              <a:t>main()</a:t>
            </a:r>
            <a:r>
              <a:rPr lang="en-US" sz="1800" dirty="0"/>
              <a:t>. </a:t>
            </a:r>
            <a:r>
              <a:rPr lang="uk-UA" sz="1800" dirty="0"/>
              <a:t>У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ми присвоюємо його об’єкту </a:t>
            </a:r>
            <a:r>
              <a:rPr lang="en-US" sz="1800" dirty="0" err="1">
                <a:solidFill>
                  <a:schemeClr val="accent5">
                    <a:lumMod val="75000"/>
                  </a:schemeClr>
                </a:solidFill>
                <a:latin typeface="Consolas" panose="020B0609020204030204" pitchFamily="49" charset="0"/>
              </a:rPr>
              <a:t>mainItem</a:t>
            </a:r>
            <a:r>
              <a:rPr lang="en-US" sz="1800" dirty="0"/>
              <a:t>.</a:t>
            </a:r>
            <a:endParaRPr lang="uk-UA" sz="1800" dirty="0"/>
          </a:p>
        </p:txBody>
      </p:sp>
      <p:pic>
        <p:nvPicPr>
          <p:cNvPr id="5" name="Picture 4">
            <a:extLst>
              <a:ext uri="{FF2B5EF4-FFF2-40B4-BE49-F238E27FC236}">
                <a16:creationId xmlns:a16="http://schemas.microsoft.com/office/drawing/2014/main" id="{977DFECD-C96A-4729-A8D9-BD4FEA98090B}"/>
              </a:ext>
            </a:extLst>
          </p:cNvPr>
          <p:cNvPicPr>
            <a:picLocks noChangeAspect="1"/>
          </p:cNvPicPr>
          <p:nvPr/>
        </p:nvPicPr>
        <p:blipFill>
          <a:blip r:embed="rId2"/>
          <a:stretch>
            <a:fillRect/>
          </a:stretch>
        </p:blipFill>
        <p:spPr>
          <a:xfrm>
            <a:off x="7753696" y="0"/>
            <a:ext cx="4438304" cy="6858000"/>
          </a:xfrm>
          <a:prstGeom prst="rect">
            <a:avLst/>
          </a:prstGeom>
        </p:spPr>
      </p:pic>
      <p:pic>
        <p:nvPicPr>
          <p:cNvPr id="7" name="Picture 6">
            <a:extLst>
              <a:ext uri="{FF2B5EF4-FFF2-40B4-BE49-F238E27FC236}">
                <a16:creationId xmlns:a16="http://schemas.microsoft.com/office/drawing/2014/main" id="{4B4F0DDB-DE60-483F-97E4-F36C6BA8B5BB}"/>
              </a:ext>
            </a:extLst>
          </p:cNvPr>
          <p:cNvPicPr>
            <a:picLocks noChangeAspect="1"/>
          </p:cNvPicPr>
          <p:nvPr/>
        </p:nvPicPr>
        <p:blipFill>
          <a:blip r:embed="rId3"/>
          <a:stretch>
            <a:fillRect/>
          </a:stretch>
        </p:blipFill>
        <p:spPr>
          <a:xfrm>
            <a:off x="5601461" y="4687746"/>
            <a:ext cx="1982278" cy="2170253"/>
          </a:xfrm>
          <a:prstGeom prst="rect">
            <a:avLst/>
          </a:prstGeom>
        </p:spPr>
      </p:pic>
    </p:spTree>
    <p:extLst>
      <p:ext uri="{BB962C8B-B14F-4D97-AF65-F5344CB8AC3E}">
        <p14:creationId xmlns:p14="http://schemas.microsoft.com/office/powerpoint/2010/main" val="2114258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відбувається </a:t>
            </a:r>
            <a:r>
              <a:rPr lang="uk-UA" sz="1800" b="1" dirty="0">
                <a:highlight>
                  <a:srgbClr val="00FFFF"/>
                </a:highlight>
              </a:rPr>
              <a:t>6 ключових дій </a:t>
            </a:r>
            <a:r>
              <a:rPr lang="uk-UA" sz="1800" dirty="0"/>
              <a:t>(по одній на кожен рядок виводу):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en-US" sz="1800" dirty="0"/>
              <a:t>1. </a:t>
            </a:r>
            <a:r>
              <a:rPr lang="uk-UA" sz="1800" dirty="0"/>
              <a:t>При створенні об’єкта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всередині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 </a:t>
            </a:r>
            <a:r>
              <a:rPr lang="uk-UA" sz="1800" dirty="0"/>
              <a:t>створюється локальна змінна (об’єкт) </a:t>
            </a:r>
            <a:r>
              <a:rPr lang="en-US" sz="1800" dirty="0">
                <a:solidFill>
                  <a:schemeClr val="accent5">
                    <a:lumMod val="75000"/>
                  </a:schemeClr>
                </a:solidFill>
                <a:latin typeface="Consolas" panose="020B0609020204030204" pitchFamily="49" charset="0"/>
              </a:rPr>
              <a:t>item</a:t>
            </a:r>
            <a:r>
              <a:rPr lang="en-US" sz="1800" dirty="0"/>
              <a:t>, </a:t>
            </a:r>
            <a:r>
              <a:rPr lang="uk-UA" sz="1800" dirty="0"/>
              <a:t>яка </a:t>
            </a:r>
            <a:r>
              <a:rPr lang="uk-UA" sz="1800" dirty="0" err="1"/>
              <a:t>ініціалізується</a:t>
            </a:r>
            <a:r>
              <a:rPr lang="uk-UA" sz="1800" dirty="0"/>
              <a:t> динамічно виділеним </a:t>
            </a:r>
            <a:r>
              <a:rPr lang="en-US" sz="1800" dirty="0">
                <a:solidFill>
                  <a:schemeClr val="accent5">
                    <a:lumMod val="75000"/>
                  </a:schemeClr>
                </a:solidFill>
                <a:latin typeface="Consolas" panose="020B0609020204030204" pitchFamily="49" charset="0"/>
              </a:rPr>
              <a:t>Item</a:t>
            </a:r>
            <a:r>
              <a:rPr lang="en-US" sz="1800" dirty="0"/>
              <a:t>, </a:t>
            </a:r>
            <a:r>
              <a:rPr lang="uk-UA" sz="1800" dirty="0"/>
              <a:t>внаслідок чого ми отримуємо перший рядок виводу — </a:t>
            </a:r>
            <a:r>
              <a:rPr lang="en-US" sz="1800" dirty="0">
                <a:solidFill>
                  <a:schemeClr val="accent5">
                    <a:lumMod val="75000"/>
                  </a:schemeClr>
                </a:solidFill>
                <a:latin typeface="Consolas" panose="020B0609020204030204" pitchFamily="49" charset="0"/>
              </a:rPr>
              <a:t>Item</a:t>
            </a:r>
            <a:r>
              <a:rPr lang="en-US" sz="1800" dirty="0"/>
              <a:t> </a:t>
            </a:r>
            <a:r>
              <a:rPr lang="en-US" sz="1800" dirty="0">
                <a:solidFill>
                  <a:schemeClr val="accent5">
                    <a:lumMod val="75000"/>
                  </a:schemeClr>
                </a:solidFill>
                <a:latin typeface="Consolas" panose="020B0609020204030204" pitchFamily="49" charset="0"/>
              </a:rPr>
              <a:t>acquired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2. </a:t>
            </a:r>
            <a:r>
              <a:rPr lang="uk-UA" sz="1800" dirty="0"/>
              <a:t>Потім </a:t>
            </a:r>
            <a:r>
              <a:rPr lang="en-US" sz="1800" dirty="0">
                <a:solidFill>
                  <a:schemeClr val="accent5">
                    <a:lumMod val="75000"/>
                  </a:schemeClr>
                </a:solidFill>
                <a:latin typeface="Consolas" panose="020B0609020204030204" pitchFamily="49" charset="0"/>
              </a:rPr>
              <a:t>item</a:t>
            </a:r>
            <a:r>
              <a:rPr lang="en-US" sz="1800" dirty="0"/>
              <a:t> </a:t>
            </a:r>
            <a:r>
              <a:rPr lang="uk-UA" sz="1800" dirty="0"/>
              <a:t>повертається назад в функцію </a:t>
            </a:r>
            <a:r>
              <a:rPr lang="en-US" sz="1800" dirty="0">
                <a:solidFill>
                  <a:schemeClr val="accent5">
                    <a:lumMod val="75000"/>
                  </a:schemeClr>
                </a:solidFill>
                <a:latin typeface="Consolas" panose="020B0609020204030204" pitchFamily="49" charset="0"/>
              </a:rPr>
              <a:t>main()</a:t>
            </a:r>
            <a:r>
              <a:rPr lang="en-US" sz="1800" dirty="0"/>
              <a:t> </a:t>
            </a:r>
            <a:r>
              <a:rPr lang="uk-UA" sz="1800" dirty="0"/>
              <a:t>по значенню. Чому по значенню? Тому що </a:t>
            </a:r>
            <a:r>
              <a:rPr lang="en-US" sz="1800" dirty="0">
                <a:solidFill>
                  <a:schemeClr val="accent5">
                    <a:lumMod val="75000"/>
                  </a:schemeClr>
                </a:solidFill>
                <a:latin typeface="Consolas" panose="020B0609020204030204" pitchFamily="49" charset="0"/>
              </a:rPr>
              <a:t>item</a:t>
            </a:r>
            <a:r>
              <a:rPr lang="en-US" sz="1800" dirty="0"/>
              <a:t> </a:t>
            </a:r>
            <a:r>
              <a:rPr lang="uk-UA" sz="1800" dirty="0"/>
              <a:t>є локальною змінною і її не можна повернути по адресі або по посиланню, оскільки вона буде знищена при завершенні виконання функції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Таким чином, </a:t>
            </a:r>
            <a:r>
              <a:rPr lang="en-US" sz="1800" dirty="0">
                <a:solidFill>
                  <a:schemeClr val="accent5">
                    <a:lumMod val="75000"/>
                  </a:schemeClr>
                </a:solidFill>
                <a:latin typeface="Consolas" panose="020B0609020204030204" pitchFamily="49" charset="0"/>
              </a:rPr>
              <a:t>item</a:t>
            </a:r>
            <a:r>
              <a:rPr lang="en-US" sz="1800" dirty="0"/>
              <a:t> — </a:t>
            </a:r>
            <a:r>
              <a:rPr lang="uk-UA" sz="1800" dirty="0"/>
              <a:t>це копія (тимчасовий об’єкт). Оскільки наш конструктор копіювання виконує глибоке копіювання, то виділяється новий </a:t>
            </a:r>
            <a:r>
              <a:rPr lang="en-US" sz="1800" dirty="0">
                <a:solidFill>
                  <a:schemeClr val="accent5">
                    <a:lumMod val="75000"/>
                  </a:schemeClr>
                </a:solidFill>
                <a:latin typeface="Consolas" panose="020B0609020204030204" pitchFamily="49" charset="0"/>
              </a:rPr>
              <a:t>Item</a:t>
            </a:r>
            <a:r>
              <a:rPr lang="en-US" sz="1800" dirty="0"/>
              <a:t>, </a:t>
            </a:r>
            <a:r>
              <a:rPr lang="uk-UA" sz="1800" dirty="0"/>
              <a:t>результатом чого є другий рядок виводу — </a:t>
            </a:r>
            <a:r>
              <a:rPr lang="en-US" sz="1800" dirty="0">
                <a:solidFill>
                  <a:schemeClr val="accent5">
                    <a:lumMod val="75000"/>
                  </a:schemeClr>
                </a:solidFill>
                <a:latin typeface="Consolas" panose="020B0609020204030204" pitchFamily="49" charset="0"/>
              </a:rPr>
              <a:t>Item acquired</a:t>
            </a:r>
            <a:r>
              <a:rPr lang="en-US" sz="1800" dirty="0"/>
              <a:t>.</a:t>
            </a:r>
            <a:endParaRPr lang="uk-UA" sz="1800" dirty="0"/>
          </a:p>
        </p:txBody>
      </p:sp>
    </p:spTree>
    <p:extLst>
      <p:ext uri="{BB962C8B-B14F-4D97-AF65-F5344CB8AC3E}">
        <p14:creationId xmlns:p14="http://schemas.microsoft.com/office/powerpoint/2010/main" val="2453022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3. </a:t>
            </a:r>
            <a:r>
              <a:rPr lang="uk-UA" sz="1800" dirty="0"/>
              <a:t>При завершенні виконання функції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 </a:t>
            </a:r>
            <a:r>
              <a:rPr lang="uk-UA" sz="1800" dirty="0"/>
              <a:t>змінна </a:t>
            </a:r>
            <a:r>
              <a:rPr lang="en-US" sz="1800" dirty="0">
                <a:solidFill>
                  <a:schemeClr val="accent5">
                    <a:lumMod val="75000"/>
                  </a:schemeClr>
                </a:solidFill>
                <a:latin typeface="Consolas" panose="020B0609020204030204" pitchFamily="49" charset="0"/>
              </a:rPr>
              <a:t>item</a:t>
            </a:r>
            <a:r>
              <a:rPr lang="en-US" sz="1800" dirty="0"/>
              <a:t> </a:t>
            </a:r>
            <a:r>
              <a:rPr lang="uk-UA" sz="1800" dirty="0"/>
              <a:t>виходить з області видимості, знищуючи створений на початку </a:t>
            </a:r>
            <a:r>
              <a:rPr lang="en-US" sz="1800" dirty="0">
                <a:solidFill>
                  <a:schemeClr val="accent5">
                    <a:lumMod val="75000"/>
                  </a:schemeClr>
                </a:solidFill>
                <a:latin typeface="Consolas" panose="020B0609020204030204" pitchFamily="49" charset="0"/>
              </a:rPr>
              <a:t>Item</a:t>
            </a:r>
            <a:r>
              <a:rPr lang="en-US" sz="1800" dirty="0"/>
              <a:t>, </a:t>
            </a:r>
            <a:r>
              <a:rPr lang="uk-UA" sz="1800" dirty="0"/>
              <a:t>в результаті чого ми отримуємо третій рядок виводу — </a:t>
            </a:r>
            <a:r>
              <a:rPr lang="en-US" sz="1800" dirty="0">
                <a:solidFill>
                  <a:schemeClr val="accent5">
                    <a:lumMod val="75000"/>
                  </a:schemeClr>
                </a:solidFill>
                <a:latin typeface="Consolas" panose="020B0609020204030204" pitchFamily="49" charset="0"/>
              </a:rPr>
              <a:t>Item destroyed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4. </a:t>
            </a:r>
            <a:r>
              <a:rPr lang="uk-UA" sz="1800" dirty="0"/>
              <a:t>Тимчасовий об’єкт, створений внаслідок глибокого копіювання, присвоюється для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в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шляхом використання оператора присвоювання копіюванням. Оскільки ми перевантажили оператор присвоювання копіюванням для виконання глибокого копіювання (замість поверхневого), то виділяється новий </a:t>
            </a:r>
            <a:r>
              <a:rPr lang="en-US" sz="1800" dirty="0">
                <a:solidFill>
                  <a:schemeClr val="accent5">
                    <a:lumMod val="75000"/>
                  </a:schemeClr>
                </a:solidFill>
                <a:latin typeface="Consolas" panose="020B0609020204030204" pitchFamily="49" charset="0"/>
              </a:rPr>
              <a:t>Item</a:t>
            </a:r>
            <a:r>
              <a:rPr lang="en-US" sz="1800" dirty="0"/>
              <a:t>, </a:t>
            </a:r>
            <a:r>
              <a:rPr lang="uk-UA" sz="1800" dirty="0"/>
              <a:t>внаслідок чого ми отримуємо четвертий рядок виводу — </a:t>
            </a:r>
            <a:r>
              <a:rPr lang="en-US" sz="1800" dirty="0">
                <a:solidFill>
                  <a:schemeClr val="accent5">
                    <a:lumMod val="75000"/>
                  </a:schemeClr>
                </a:solidFill>
                <a:latin typeface="Consolas" panose="020B0609020204030204" pitchFamily="49" charset="0"/>
              </a:rPr>
              <a:t>Item acquired</a:t>
            </a:r>
            <a:r>
              <a:rPr lang="en-US" sz="1800" dirty="0"/>
              <a:t>.</a:t>
            </a:r>
            <a:endParaRPr lang="uk-UA" sz="1800" dirty="0"/>
          </a:p>
        </p:txBody>
      </p:sp>
    </p:spTree>
    <p:extLst>
      <p:ext uri="{BB962C8B-B14F-4D97-AF65-F5344CB8AC3E}">
        <p14:creationId xmlns:p14="http://schemas.microsoft.com/office/powerpoint/2010/main" val="2066172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5. </a:t>
            </a:r>
            <a:r>
              <a:rPr lang="uk-UA" sz="1800" dirty="0"/>
              <a:t>Операція присвоювання тимчасового об’єкта об’єкту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закінчується, і тимчасовий об’єкт виходить з області видимості виразу і знищується, в результаті чого ми отримуємо п’ятий рядок виводу — </a:t>
            </a:r>
            <a:r>
              <a:rPr lang="en-US" sz="1800" dirty="0">
                <a:solidFill>
                  <a:schemeClr val="accent5">
                    <a:lumMod val="75000"/>
                  </a:schemeClr>
                </a:solidFill>
                <a:latin typeface="Consolas" panose="020B0609020204030204" pitchFamily="49" charset="0"/>
              </a:rPr>
              <a:t>Item destroyed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6. </a:t>
            </a:r>
            <a:r>
              <a:rPr lang="uk-UA" sz="1800" dirty="0"/>
              <a:t>В кінці функції </a:t>
            </a:r>
            <a:r>
              <a:rPr lang="en-US" sz="1800" dirty="0">
                <a:solidFill>
                  <a:schemeClr val="accent5">
                    <a:lumMod val="75000"/>
                  </a:schemeClr>
                </a:solidFill>
                <a:latin typeface="Consolas" panose="020B0609020204030204" pitchFamily="49" charset="0"/>
              </a:rPr>
              <a:t>main() </a:t>
            </a:r>
            <a:r>
              <a:rPr lang="uk-UA" sz="1800" dirty="0"/>
              <a:t>об’єкт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виходить з області видимості, і ми отримуємо шостий (і останній) рядок виводу — </a:t>
            </a:r>
            <a:r>
              <a:rPr lang="en-US" sz="1800" dirty="0">
                <a:solidFill>
                  <a:schemeClr val="accent5">
                    <a:lumMod val="75000"/>
                  </a:schemeClr>
                </a:solidFill>
                <a:latin typeface="Consolas" panose="020B0609020204030204" pitchFamily="49" charset="0"/>
              </a:rPr>
              <a:t>Item destroyed</a:t>
            </a:r>
            <a:r>
              <a:rPr lang="en-US" sz="1800" dirty="0"/>
              <a:t>.</a:t>
            </a:r>
            <a:endParaRPr lang="uk-UA" sz="1800" dirty="0"/>
          </a:p>
        </p:txBody>
      </p:sp>
    </p:spTree>
    <p:extLst>
      <p:ext uri="{BB962C8B-B14F-4D97-AF65-F5344CB8AC3E}">
        <p14:creationId xmlns:p14="http://schemas.microsoft.com/office/powerpoint/2010/main" val="1202387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Коротше кажучи, використовуючи конструктор копіювання і оператор присвоювання копіюванням з виконанням глибокого копіювання ми, в результаті, виділяємо і знищуємо 3 окремих об’єкти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Неефективно, скажете ви, але, принаймні, все працює без збоїв! Однак з семантикою переміщення ми можемо досягти більшого</a:t>
            </a:r>
            <a:r>
              <a:rPr lang="uk-UA" sz="1800" dirty="0"/>
              <a:t>.</a:t>
            </a:r>
          </a:p>
        </p:txBody>
      </p:sp>
    </p:spTree>
    <p:extLst>
      <p:ext uri="{BB962C8B-B14F-4D97-AF65-F5344CB8AC3E}">
        <p14:creationId xmlns:p14="http://schemas.microsoft.com/office/powerpoint/2010/main" val="3558519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 з найкращих особливостей класів — це </a:t>
            </a:r>
            <a:r>
              <a:rPr lang="uk-UA" sz="1800" b="1" dirty="0">
                <a:highlight>
                  <a:srgbClr val="00FF00"/>
                </a:highlight>
              </a:rPr>
              <a:t>деструктори</a:t>
            </a:r>
            <a:r>
              <a:rPr lang="uk-UA" sz="1800" dirty="0"/>
              <a:t>, які автоматично виконуються при виході об’єкта класу з області видимості. При виділенні пам’яті в конструкторі класу, ви можете бути впевнені, що ця пам’ять буде звільнена в деструкторі при знищенні об’єкта класу (незалежно від того, чи вийде він з області видимості, чи буде явно видалений тощо). </a:t>
            </a:r>
            <a:r>
              <a:rPr lang="uk-UA" sz="1800" b="1" dirty="0">
                <a:highlight>
                  <a:srgbClr val="00FF00"/>
                </a:highlight>
              </a:rPr>
              <a:t>Це лежить в основі ідіоми програмування </a:t>
            </a:r>
            <a:r>
              <a:rPr lang="en-US" sz="1800" b="1" dirty="0">
                <a:highlight>
                  <a:srgbClr val="00FF00"/>
                </a:highlight>
              </a:rPr>
              <a:t>RAII</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Так що ж, рішенням є використання класу для управління вказівниками і виконання відповідного очищення пам’яті? Так, саме так</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розглянемо клас, </a:t>
            </a:r>
            <a:r>
              <a:rPr lang="uk-UA" sz="1800" b="1" dirty="0">
                <a:highlight>
                  <a:srgbClr val="00FF00"/>
                </a:highlight>
              </a:rPr>
              <a:t>єдиними завданнями якого є зберігання та «управління» переданим йому вказівником, а потім коректне звільнення пам’яті при виході об’єкта класу з області видимості</a:t>
            </a:r>
            <a:r>
              <a:rPr lang="uk-UA" sz="1800" dirty="0"/>
              <a:t>. До того моменту, поки об’єкти цього класу створюються як локальні змінні, ми можемо гарантувати, що, як тільки вони вийдуть з області видимості (незалежно від того, коли та як), переданий вказівник буде знищено.</a:t>
            </a:r>
          </a:p>
        </p:txBody>
      </p:sp>
    </p:spTree>
    <p:extLst>
      <p:ext uri="{BB962C8B-B14F-4D97-AF65-F5344CB8AC3E}">
        <p14:creationId xmlns:p14="http://schemas.microsoft.com/office/powerpoint/2010/main" val="4080868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a:t>
            </a:r>
            <a:r>
              <a:rPr lang="en-US" sz="1800" dirty="0"/>
              <a:t>C++11 </a:t>
            </a:r>
            <a:r>
              <a:rPr lang="uk-UA" sz="1800" dirty="0"/>
              <a:t>додали дві нові функції для роботи з семантикою переміщення: </a:t>
            </a:r>
            <a:r>
              <a:rPr lang="uk-UA" sz="1800" b="1" dirty="0">
                <a:highlight>
                  <a:srgbClr val="00FF00"/>
                </a:highlight>
              </a:rPr>
              <a:t>конструктор переміщення</a:t>
            </a:r>
            <a:r>
              <a:rPr lang="uk-UA" sz="1800" dirty="0"/>
              <a:t> і </a:t>
            </a:r>
            <a:r>
              <a:rPr lang="uk-UA" sz="1800" b="1" dirty="0">
                <a:highlight>
                  <a:srgbClr val="00FFFF"/>
                </a:highlight>
              </a:rPr>
              <a:t>оператор присвоювання переміщенням</a:t>
            </a:r>
            <a:r>
              <a:rPr lang="uk-UA" sz="1800" dirty="0"/>
              <a:t>. У той час як ціль </a:t>
            </a:r>
            <a:r>
              <a:rPr lang="uk-UA" sz="1800" b="1" dirty="0">
                <a:highlight>
                  <a:srgbClr val="FFFF00"/>
                </a:highlight>
              </a:rPr>
              <a:t>семантики копіювання полягає в тому, щоб виконувати копіювання одного об’єкта в інший</a:t>
            </a:r>
            <a:r>
              <a:rPr lang="uk-UA" sz="1800" dirty="0"/>
              <a:t>, ціль </a:t>
            </a:r>
            <a:r>
              <a:rPr lang="uk-UA" sz="1800" b="1" dirty="0">
                <a:highlight>
                  <a:srgbClr val="00FF00"/>
                </a:highlight>
              </a:rPr>
              <a:t>семантики переміщення полягає в тому, щоб перемістити володіння ресурсами з одного об’єкта в інший </a:t>
            </a:r>
            <a:r>
              <a:rPr lang="uk-UA" sz="1800" dirty="0"/>
              <a:t>(що менш затратно, ніж виконання операції копіювання).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Визначення конструктора переміщення і оператора присвоювання переміщенням виконується аналогічно </a:t>
            </a:r>
            <a:r>
              <a:rPr lang="uk-UA" sz="1800" b="1" dirty="0">
                <a:highlight>
                  <a:srgbClr val="FFFF00"/>
                </a:highlight>
              </a:rPr>
              <a:t>визначенню конструктора копіювання і оператора присвоювання копіюванням</a:t>
            </a:r>
            <a:r>
              <a:rPr lang="uk-UA" sz="1800" dirty="0"/>
              <a:t>. Однак, в той час як функції з копіюванням приймають </a:t>
            </a:r>
            <a:r>
              <a:rPr lang="uk-UA" sz="1800" b="1" dirty="0">
                <a:highlight>
                  <a:srgbClr val="00FFFF"/>
                </a:highlight>
              </a:rPr>
              <a:t>в якості параметра константне посилання </a:t>
            </a:r>
            <a:r>
              <a:rPr lang="en-US" sz="1800" b="1" dirty="0">
                <a:highlight>
                  <a:srgbClr val="00FFFF"/>
                </a:highlight>
              </a:rPr>
              <a:t>l-value</a:t>
            </a:r>
            <a:r>
              <a:rPr lang="en-US" sz="1800" dirty="0"/>
              <a:t>, </a:t>
            </a:r>
            <a:r>
              <a:rPr lang="uk-UA" sz="1800" dirty="0"/>
              <a:t>функції з переміщенням приймають </a:t>
            </a:r>
            <a:r>
              <a:rPr lang="uk-UA" sz="1800" b="1" dirty="0">
                <a:highlight>
                  <a:srgbClr val="FFFF00"/>
                </a:highlight>
              </a:rPr>
              <a:t>в якості параметра неконстантне посилання </a:t>
            </a:r>
            <a:r>
              <a:rPr lang="en-US" sz="1800" b="1" dirty="0" err="1">
                <a:highlight>
                  <a:srgbClr val="FFFF00"/>
                </a:highlight>
              </a:rPr>
              <a:t>r-value</a:t>
            </a:r>
            <a:r>
              <a:rPr lang="en-US" sz="1800" dirty="0"/>
              <a:t>.</a:t>
            </a:r>
            <a:endParaRPr lang="uk-UA" sz="1800" dirty="0"/>
          </a:p>
        </p:txBody>
      </p:sp>
    </p:spTree>
    <p:extLst>
      <p:ext uri="{BB962C8B-B14F-4D97-AF65-F5344CB8AC3E}">
        <p14:creationId xmlns:p14="http://schemas.microsoft.com/office/powerpoint/2010/main" val="4067697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881667" cy="6000307"/>
          </a:xfrm>
        </p:spPr>
        <p:txBody>
          <a:bodyPr>
            <a:normAutofit/>
          </a:bodyPr>
          <a:lstStyle/>
          <a:p>
            <a:pPr marL="540000" indent="360000">
              <a:lnSpc>
                <a:spcPct val="150000"/>
              </a:lnSpc>
              <a:spcBef>
                <a:spcPts val="0"/>
              </a:spcBef>
              <a:buNone/>
            </a:pPr>
            <a:r>
              <a:rPr lang="ru-RU" sz="1800" dirty="0"/>
              <a:t>Ось </a:t>
            </a:r>
            <a:r>
              <a:rPr lang="ru-RU" sz="1800" dirty="0" err="1"/>
              <a:t>вищенаведений</a:t>
            </a:r>
            <a:r>
              <a:rPr lang="ru-RU" sz="1800" dirty="0"/>
              <a:t>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Auto_ptr3</a:t>
            </a:r>
            <a:r>
              <a:rPr lang="ru-RU" sz="1800" dirty="0"/>
              <a:t>, але </a:t>
            </a:r>
            <a:r>
              <a:rPr lang="ru-RU" sz="1800" dirty="0" err="1"/>
              <a:t>вже</a:t>
            </a:r>
            <a:r>
              <a:rPr lang="ru-RU" sz="1800" dirty="0"/>
              <a:t> з </a:t>
            </a:r>
            <a:r>
              <a:rPr lang="ru-RU" sz="1800" dirty="0" err="1"/>
              <a:t>доданими</a:t>
            </a:r>
            <a:r>
              <a:rPr lang="ru-RU" sz="1800" dirty="0"/>
              <a:t> конструктором </a:t>
            </a:r>
            <a:r>
              <a:rPr lang="ru-RU" sz="1800" dirty="0" err="1"/>
              <a:t>переміщення</a:t>
            </a:r>
            <a:r>
              <a:rPr lang="ru-RU" sz="1800" dirty="0"/>
              <a:t> і оператором </a:t>
            </a:r>
            <a:r>
              <a:rPr lang="ru-RU" sz="1800" dirty="0" err="1"/>
              <a:t>присвоювання</a:t>
            </a:r>
            <a:r>
              <a:rPr lang="ru-RU" sz="1800" dirty="0"/>
              <a:t> </a:t>
            </a:r>
            <a:r>
              <a:rPr lang="ru-RU" sz="1800" dirty="0" err="1"/>
              <a:t>переміщенням</a:t>
            </a:r>
            <a:r>
              <a:rPr lang="ru-RU" sz="1800" dirty="0"/>
              <a:t>. Ми не стали </a:t>
            </a:r>
            <a:r>
              <a:rPr lang="ru-RU" sz="1800" dirty="0" err="1"/>
              <a:t>видаляти</a:t>
            </a:r>
            <a:r>
              <a:rPr lang="ru-RU" sz="1800" dirty="0"/>
              <a:t> конструктор </a:t>
            </a:r>
            <a:r>
              <a:rPr lang="ru-RU" sz="1800" dirty="0" err="1"/>
              <a:t>копіювання</a:t>
            </a:r>
            <a:r>
              <a:rPr lang="ru-RU" sz="1800" dirty="0"/>
              <a:t> і оператор </a:t>
            </a:r>
            <a:r>
              <a:rPr lang="ru-RU" sz="1800" dirty="0" err="1"/>
              <a:t>присвоювання</a:t>
            </a:r>
            <a:r>
              <a:rPr lang="ru-RU" sz="1800" dirty="0"/>
              <a:t> </a:t>
            </a:r>
            <a:r>
              <a:rPr lang="ru-RU" sz="1800" dirty="0" err="1"/>
              <a:t>копіюванням</a:t>
            </a:r>
            <a:r>
              <a:rPr lang="ru-RU" sz="1800" dirty="0"/>
              <a:t>:</a:t>
            </a:r>
            <a:endParaRPr lang="uk-UA" sz="1800" dirty="0"/>
          </a:p>
        </p:txBody>
      </p:sp>
      <p:pic>
        <p:nvPicPr>
          <p:cNvPr id="5" name="Picture 4">
            <a:extLst>
              <a:ext uri="{FF2B5EF4-FFF2-40B4-BE49-F238E27FC236}">
                <a16:creationId xmlns:a16="http://schemas.microsoft.com/office/drawing/2014/main" id="{C47D54E5-F8D8-41AB-87AE-5A54A80E1B09}"/>
              </a:ext>
            </a:extLst>
          </p:cNvPr>
          <p:cNvPicPr>
            <a:picLocks noChangeAspect="1"/>
          </p:cNvPicPr>
          <p:nvPr/>
        </p:nvPicPr>
        <p:blipFill>
          <a:blip r:embed="rId2"/>
          <a:stretch>
            <a:fillRect/>
          </a:stretch>
        </p:blipFill>
        <p:spPr>
          <a:xfrm>
            <a:off x="8881668" y="0"/>
            <a:ext cx="3310331" cy="6858000"/>
          </a:xfrm>
          <a:prstGeom prst="rect">
            <a:avLst/>
          </a:prstGeom>
        </p:spPr>
      </p:pic>
      <p:pic>
        <p:nvPicPr>
          <p:cNvPr id="7" name="Picture 6">
            <a:extLst>
              <a:ext uri="{FF2B5EF4-FFF2-40B4-BE49-F238E27FC236}">
                <a16:creationId xmlns:a16="http://schemas.microsoft.com/office/drawing/2014/main" id="{DA74F4C5-419F-4005-B8E5-D65362A9CBA1}"/>
              </a:ext>
            </a:extLst>
          </p:cNvPr>
          <p:cNvPicPr>
            <a:picLocks noChangeAspect="1"/>
          </p:cNvPicPr>
          <p:nvPr/>
        </p:nvPicPr>
        <p:blipFill>
          <a:blip r:embed="rId3"/>
          <a:stretch>
            <a:fillRect/>
          </a:stretch>
        </p:blipFill>
        <p:spPr>
          <a:xfrm>
            <a:off x="5945500" y="5301628"/>
            <a:ext cx="2152950" cy="838317"/>
          </a:xfrm>
          <a:prstGeom prst="rect">
            <a:avLst/>
          </a:prstGeom>
        </p:spPr>
      </p:pic>
    </p:spTree>
    <p:extLst>
      <p:ext uri="{BB962C8B-B14F-4D97-AF65-F5344CB8AC3E}">
        <p14:creationId xmlns:p14="http://schemas.microsoft.com/office/powerpoint/2010/main" val="690734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Все просто! Замість виконання глибокого копіювання вихідного об’єкта в неявний об’єкт, </a:t>
            </a:r>
            <a:r>
              <a:rPr lang="uk-UA" sz="1800" b="1" dirty="0">
                <a:highlight>
                  <a:srgbClr val="00FF00"/>
                </a:highlight>
              </a:rPr>
              <a:t>ми просто переміщуємо (крадемо) ресурси вихідного об’єкта</a:t>
            </a:r>
            <a:r>
              <a:rPr lang="uk-UA" sz="1800" dirty="0"/>
              <a:t>. Під цим мається на увазі поверхневе копіювання вказівника на вихідний об’єкт в неявний (тимчасовий) об’єкт, а потім присвоювання вихідному вказівнику значення </a:t>
            </a:r>
            <a:r>
              <a:rPr lang="en-US" sz="1800" dirty="0">
                <a:solidFill>
                  <a:schemeClr val="accent5">
                    <a:lumMod val="75000"/>
                  </a:schemeClr>
                </a:solidFill>
                <a:latin typeface="Consolas" panose="020B0609020204030204" pitchFamily="49" charset="0"/>
              </a:rPr>
              <a:t>null</a:t>
            </a:r>
            <a:r>
              <a:rPr lang="en-US" sz="1800" dirty="0"/>
              <a:t> (</a:t>
            </a:r>
            <a:r>
              <a:rPr lang="uk-UA" sz="1800" dirty="0"/>
              <a:t>точніше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і в кінці видалення неявного об’єкта.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Вже</a:t>
            </a:r>
            <a:r>
              <a:rPr lang="ru-RU" sz="1800" dirty="0"/>
              <a:t> </a:t>
            </a:r>
            <a:r>
              <a:rPr lang="ru-RU" sz="1800" dirty="0" err="1"/>
              <a:t>набагато</a:t>
            </a:r>
            <a:r>
              <a:rPr lang="ru-RU" sz="1800" dirty="0"/>
              <a:t> </a:t>
            </a:r>
            <a:r>
              <a:rPr lang="ru-RU" sz="1800" dirty="0" err="1"/>
              <a:t>краще</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Хід</a:t>
            </a:r>
            <a:r>
              <a:rPr lang="ru-RU" sz="1800" dirty="0"/>
              <a:t> </a:t>
            </a:r>
            <a:r>
              <a:rPr lang="ru-RU" sz="1800" dirty="0" err="1"/>
              <a:t>виконання</a:t>
            </a:r>
            <a:r>
              <a:rPr lang="ru-RU" sz="1800" dirty="0"/>
              <a:t> </a:t>
            </a:r>
            <a:r>
              <a:rPr lang="ru-RU" sz="1800" dirty="0" err="1"/>
              <a:t>цієї</a:t>
            </a:r>
            <a:r>
              <a:rPr lang="ru-RU" sz="1800" dirty="0"/>
              <a:t> </a:t>
            </a:r>
            <a:r>
              <a:rPr lang="ru-RU" sz="1800" dirty="0" err="1"/>
              <a:t>програми</a:t>
            </a:r>
            <a:r>
              <a:rPr lang="ru-RU" sz="1800" dirty="0"/>
              <a:t> точно </a:t>
            </a:r>
            <a:r>
              <a:rPr lang="ru-RU" sz="1800" dirty="0" err="1"/>
              <a:t>такий</a:t>
            </a:r>
            <a:r>
              <a:rPr lang="ru-RU" sz="1800" dirty="0"/>
              <a:t> же, як і </a:t>
            </a:r>
            <a:r>
              <a:rPr lang="ru-RU" sz="1800" dirty="0" err="1"/>
              <a:t>попередньої</a:t>
            </a:r>
            <a:r>
              <a:rPr lang="ru-RU" sz="1800" dirty="0"/>
              <a:t> </a:t>
            </a:r>
            <a:r>
              <a:rPr lang="ru-RU" sz="1800" dirty="0" err="1"/>
              <a:t>програми</a:t>
            </a:r>
            <a:r>
              <a:rPr lang="ru-RU" sz="1800" dirty="0"/>
              <a:t>. </a:t>
            </a:r>
            <a:r>
              <a:rPr lang="ru-RU" sz="1800" dirty="0" err="1"/>
              <a:t>Однак</a:t>
            </a:r>
            <a:r>
              <a:rPr lang="ru-RU" sz="1800" dirty="0"/>
              <a:t> </a:t>
            </a:r>
            <a:r>
              <a:rPr lang="ru-RU" sz="1800" b="1" dirty="0" err="1">
                <a:highlight>
                  <a:srgbClr val="FFFF00"/>
                </a:highlight>
              </a:rPr>
              <a:t>замість</a:t>
            </a:r>
            <a:r>
              <a:rPr lang="ru-RU" sz="1800" b="1" dirty="0">
                <a:highlight>
                  <a:srgbClr val="FFFF00"/>
                </a:highlight>
              </a:rPr>
              <a:t> </a:t>
            </a:r>
            <a:r>
              <a:rPr lang="ru-RU" sz="1800" b="1" dirty="0" err="1">
                <a:highlight>
                  <a:srgbClr val="FFFF00"/>
                </a:highlight>
              </a:rPr>
              <a:t>виклику</a:t>
            </a:r>
            <a:r>
              <a:rPr lang="ru-RU" sz="1800" b="1" dirty="0">
                <a:highlight>
                  <a:srgbClr val="FFFF00"/>
                </a:highlight>
              </a:rPr>
              <a:t> конструктора </a:t>
            </a:r>
            <a:r>
              <a:rPr lang="ru-RU" sz="1800" b="1" dirty="0" err="1">
                <a:highlight>
                  <a:srgbClr val="FFFF00"/>
                </a:highlight>
              </a:rPr>
              <a:t>копіювання</a:t>
            </a:r>
            <a:r>
              <a:rPr lang="ru-RU" sz="1800" b="1" dirty="0">
                <a:highlight>
                  <a:srgbClr val="FFFF00"/>
                </a:highlight>
              </a:rPr>
              <a:t> і оператора </a:t>
            </a:r>
            <a:r>
              <a:rPr lang="ru-RU" sz="1800" b="1" dirty="0" err="1">
                <a:highlight>
                  <a:srgbClr val="FFFF00"/>
                </a:highlight>
              </a:rPr>
              <a:t>присвоювання</a:t>
            </a:r>
            <a:r>
              <a:rPr lang="ru-RU" sz="1800" b="1" dirty="0">
                <a:highlight>
                  <a:srgbClr val="FFFF00"/>
                </a:highlight>
              </a:rPr>
              <a:t> </a:t>
            </a:r>
            <a:r>
              <a:rPr lang="ru-RU" sz="1800" b="1" dirty="0" err="1">
                <a:highlight>
                  <a:srgbClr val="FFFF00"/>
                </a:highlight>
              </a:rPr>
              <a:t>копіюванням</a:t>
            </a:r>
            <a:r>
              <a:rPr lang="ru-RU" sz="1800" b="1" dirty="0">
                <a:highlight>
                  <a:srgbClr val="FFFF00"/>
                </a:highlight>
              </a:rPr>
              <a:t> в </a:t>
            </a:r>
            <a:r>
              <a:rPr lang="ru-RU" sz="1800" b="1" dirty="0" err="1">
                <a:highlight>
                  <a:srgbClr val="FFFF00"/>
                </a:highlight>
              </a:rPr>
              <a:t>цій</a:t>
            </a:r>
            <a:r>
              <a:rPr lang="ru-RU" sz="1800" b="1" dirty="0">
                <a:highlight>
                  <a:srgbClr val="FFFF00"/>
                </a:highlight>
              </a:rPr>
              <a:t> </a:t>
            </a:r>
            <a:r>
              <a:rPr lang="ru-RU" sz="1800" b="1" dirty="0" err="1">
                <a:highlight>
                  <a:srgbClr val="FFFF00"/>
                </a:highlight>
              </a:rPr>
              <a:t>програмі</a:t>
            </a:r>
            <a:r>
              <a:rPr lang="ru-RU" sz="1800" b="1" dirty="0">
                <a:highlight>
                  <a:srgbClr val="FFFF00"/>
                </a:highlight>
              </a:rPr>
              <a:t> </a:t>
            </a:r>
            <a:r>
              <a:rPr lang="ru-RU" sz="1800" b="1" dirty="0" err="1">
                <a:highlight>
                  <a:srgbClr val="00FFFF"/>
                </a:highlight>
              </a:rPr>
              <a:t>викликається</a:t>
            </a:r>
            <a:r>
              <a:rPr lang="ru-RU" sz="1800" b="1" dirty="0">
                <a:highlight>
                  <a:srgbClr val="00FFFF"/>
                </a:highlight>
              </a:rPr>
              <a:t> конструктор </a:t>
            </a:r>
            <a:r>
              <a:rPr lang="ru-RU" sz="1800" b="1" dirty="0" err="1">
                <a:highlight>
                  <a:srgbClr val="00FFFF"/>
                </a:highlight>
              </a:rPr>
              <a:t>переміщення</a:t>
            </a:r>
            <a:r>
              <a:rPr lang="ru-RU" sz="1800" b="1" dirty="0">
                <a:highlight>
                  <a:srgbClr val="00FFFF"/>
                </a:highlight>
              </a:rPr>
              <a:t> і оператор </a:t>
            </a:r>
            <a:r>
              <a:rPr lang="ru-RU" sz="1800" b="1" dirty="0" err="1">
                <a:highlight>
                  <a:srgbClr val="00FFFF"/>
                </a:highlight>
              </a:rPr>
              <a:t>присвоювання</a:t>
            </a:r>
            <a:r>
              <a:rPr lang="ru-RU" sz="1800" b="1" dirty="0">
                <a:highlight>
                  <a:srgbClr val="00FFFF"/>
                </a:highlight>
              </a:rPr>
              <a:t> </a:t>
            </a:r>
            <a:r>
              <a:rPr lang="ru-RU" sz="1800" b="1" dirty="0" err="1">
                <a:highlight>
                  <a:srgbClr val="00FFFF"/>
                </a:highlight>
              </a:rPr>
              <a:t>переміщенням</a:t>
            </a:r>
            <a:r>
              <a:rPr lang="ru-RU" sz="1800" dirty="0"/>
              <a:t>. </a:t>
            </a:r>
            <a:r>
              <a:rPr lang="ru-RU" sz="1800" dirty="0" err="1"/>
              <a:t>Розглянемо</a:t>
            </a:r>
            <a:r>
              <a:rPr lang="ru-RU" sz="1800" dirty="0"/>
              <a:t> детально:</a:t>
            </a:r>
            <a:endParaRPr lang="uk-UA" sz="1800" dirty="0"/>
          </a:p>
        </p:txBody>
      </p:sp>
    </p:spTree>
    <p:extLst>
      <p:ext uri="{BB962C8B-B14F-4D97-AF65-F5344CB8AC3E}">
        <p14:creationId xmlns:p14="http://schemas.microsoft.com/office/powerpoint/2010/main" val="352909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   1. </a:t>
            </a:r>
            <a:r>
              <a:rPr lang="uk-UA" sz="1800" dirty="0"/>
              <a:t>При створенні об’єкта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всередині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створюється локальна змінна (об’єкт) </a:t>
            </a:r>
            <a:r>
              <a:rPr lang="en-US" sz="1800" dirty="0">
                <a:solidFill>
                  <a:schemeClr val="accent5">
                    <a:lumMod val="75000"/>
                  </a:schemeClr>
                </a:solidFill>
                <a:latin typeface="Consolas" panose="020B0609020204030204" pitchFamily="49" charset="0"/>
              </a:rPr>
              <a:t>item</a:t>
            </a:r>
            <a:r>
              <a:rPr lang="en-US" sz="1800" dirty="0"/>
              <a:t>, </a:t>
            </a:r>
            <a:r>
              <a:rPr lang="uk-UA" sz="1800" dirty="0"/>
              <a:t>яка </a:t>
            </a:r>
            <a:r>
              <a:rPr lang="uk-UA" sz="1800" dirty="0" err="1"/>
              <a:t>ініціалізується</a:t>
            </a:r>
            <a:r>
              <a:rPr lang="uk-UA" sz="1800" dirty="0"/>
              <a:t> динамічно виділеним </a:t>
            </a:r>
            <a:r>
              <a:rPr lang="en-US" sz="1800" dirty="0">
                <a:solidFill>
                  <a:schemeClr val="accent5">
                    <a:lumMod val="75000"/>
                  </a:schemeClr>
                </a:solidFill>
                <a:latin typeface="Consolas" panose="020B0609020204030204" pitchFamily="49" charset="0"/>
              </a:rPr>
              <a:t>Item</a:t>
            </a:r>
            <a:r>
              <a:rPr lang="en-US" sz="1800" dirty="0"/>
              <a:t>, </a:t>
            </a:r>
            <a:r>
              <a:rPr lang="uk-UA" sz="1800" dirty="0"/>
              <a:t>внаслідок чого ми отримуємо перший рядок виводу — </a:t>
            </a:r>
            <a:r>
              <a:rPr lang="en-US" sz="1800" dirty="0">
                <a:solidFill>
                  <a:schemeClr val="accent5">
                    <a:lumMod val="75000"/>
                  </a:schemeClr>
                </a:solidFill>
                <a:latin typeface="Consolas" panose="020B0609020204030204" pitchFamily="49" charset="0"/>
              </a:rPr>
              <a:t>Item acquired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2. </a:t>
            </a:r>
            <a:r>
              <a:rPr lang="uk-UA" sz="1800" dirty="0"/>
              <a:t>Потім </a:t>
            </a:r>
            <a:r>
              <a:rPr lang="en-US" sz="1800" dirty="0">
                <a:solidFill>
                  <a:schemeClr val="accent5">
                    <a:lumMod val="75000"/>
                  </a:schemeClr>
                </a:solidFill>
                <a:latin typeface="Consolas" panose="020B0609020204030204" pitchFamily="49" charset="0"/>
              </a:rPr>
              <a:t>item</a:t>
            </a:r>
            <a:r>
              <a:rPr lang="en-US" sz="1800" dirty="0"/>
              <a:t> </a:t>
            </a:r>
            <a:r>
              <a:rPr lang="uk-UA" sz="1800" dirty="0"/>
              <a:t>повертається назад в функцію </a:t>
            </a:r>
            <a:r>
              <a:rPr lang="en-US" sz="1800" dirty="0">
                <a:solidFill>
                  <a:schemeClr val="accent5">
                    <a:lumMod val="75000"/>
                  </a:schemeClr>
                </a:solidFill>
                <a:latin typeface="Consolas" panose="020B0609020204030204" pitchFamily="49" charset="0"/>
              </a:rPr>
              <a:t>main() </a:t>
            </a:r>
            <a:r>
              <a:rPr lang="uk-UA" sz="1800" dirty="0"/>
              <a:t>по значенню. Використовуючи семантику переміщення, програма створює тимчасовий об’єкт, в який переміщується </a:t>
            </a:r>
            <a:r>
              <a:rPr lang="en-US" sz="1800" dirty="0">
                <a:solidFill>
                  <a:schemeClr val="accent5">
                    <a:lumMod val="75000"/>
                  </a:schemeClr>
                </a:solidFill>
                <a:latin typeface="Consolas" panose="020B0609020204030204" pitchFamily="49" charset="0"/>
              </a:rPr>
              <a:t>item</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3. </a:t>
            </a:r>
            <a:r>
              <a:rPr lang="uk-UA" sz="1800" dirty="0"/>
              <a:t>При завершенні виконання функції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змінна </a:t>
            </a:r>
            <a:r>
              <a:rPr lang="en-US" sz="1800" dirty="0">
                <a:solidFill>
                  <a:schemeClr val="accent5">
                    <a:lumMod val="75000"/>
                  </a:schemeClr>
                </a:solidFill>
                <a:latin typeface="Consolas" panose="020B0609020204030204" pitchFamily="49" charset="0"/>
              </a:rPr>
              <a:t>item</a:t>
            </a:r>
            <a:r>
              <a:rPr lang="en-US" sz="1800" dirty="0"/>
              <a:t> </a:t>
            </a:r>
            <a:r>
              <a:rPr lang="uk-UA" sz="1800" dirty="0"/>
              <a:t>виходить з області видимості. Оскільки локальний </a:t>
            </a:r>
            <a:r>
              <a:rPr lang="en-US" sz="1800" dirty="0">
                <a:solidFill>
                  <a:schemeClr val="accent5">
                    <a:lumMod val="75000"/>
                  </a:schemeClr>
                </a:solidFill>
                <a:latin typeface="Consolas" panose="020B0609020204030204" pitchFamily="49" charset="0"/>
              </a:rPr>
              <a:t>item</a:t>
            </a:r>
            <a:r>
              <a:rPr lang="en-US" sz="1800" dirty="0"/>
              <a:t> (</a:t>
            </a:r>
            <a:r>
              <a:rPr lang="uk-UA" sz="1800" dirty="0"/>
              <a:t>який знаходиться в функції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більше не керує вказівником на себе (цей вказівник було переміщено в тимчасовий об’єкт), тобто не володіє виділеними ресурсами, то нічого цікавого тут не відбувається.</a:t>
            </a:r>
          </a:p>
        </p:txBody>
      </p:sp>
    </p:spTree>
    <p:extLst>
      <p:ext uri="{BB962C8B-B14F-4D97-AF65-F5344CB8AC3E}">
        <p14:creationId xmlns:p14="http://schemas.microsoft.com/office/powerpoint/2010/main" val="2499443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   4. </a:t>
            </a:r>
            <a:r>
              <a:rPr lang="uk-UA" sz="1800" dirty="0"/>
              <a:t>У функції </a:t>
            </a:r>
            <a:r>
              <a:rPr lang="en-US" sz="1800" dirty="0">
                <a:solidFill>
                  <a:schemeClr val="accent5">
                    <a:lumMod val="75000"/>
                  </a:schemeClr>
                </a:solidFill>
                <a:latin typeface="Consolas" panose="020B0609020204030204" pitchFamily="49" charset="0"/>
              </a:rPr>
              <a:t>main() </a:t>
            </a:r>
            <a:r>
              <a:rPr lang="uk-UA" sz="1800" dirty="0"/>
              <a:t>тимчасовий об’єкт за допомогою оператора присвоювання переміщенням переміщується в </a:t>
            </a:r>
            <a:r>
              <a:rPr lang="en-US" sz="1800" dirty="0" err="1">
                <a:solidFill>
                  <a:schemeClr val="accent5">
                    <a:lumMod val="75000"/>
                  </a:schemeClr>
                </a:solidFill>
                <a:latin typeface="Consolas" panose="020B0609020204030204" pitchFamily="49" charset="0"/>
              </a:rPr>
              <a:t>mainItem</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   5. </a:t>
            </a:r>
            <a:r>
              <a:rPr lang="uk-UA" sz="1800" dirty="0"/>
              <a:t>Операція присвоювання тимчасового об’єкта в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завершується, і тимчасовий об’єкт виходить з області видимості виразу і знищується. Однак, оскільки тимчасовий об’єкт більше не керує вказівником (цей вказівник було переміщено в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тут теж нічого цікавого не відбувається.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en-US" sz="1800" dirty="0"/>
              <a:t>6. </a:t>
            </a:r>
            <a:r>
              <a:rPr lang="uk-UA" sz="1800" dirty="0"/>
              <a:t>В кінці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об’єкт </a:t>
            </a:r>
            <a:r>
              <a:rPr lang="en-US" sz="1800" dirty="0" err="1">
                <a:solidFill>
                  <a:schemeClr val="accent5">
                    <a:lumMod val="75000"/>
                  </a:schemeClr>
                </a:solidFill>
                <a:latin typeface="Consolas" panose="020B0609020204030204" pitchFamily="49" charset="0"/>
              </a:rPr>
              <a:t>mainItem</a:t>
            </a:r>
            <a:r>
              <a:rPr lang="en-US" sz="1800" dirty="0"/>
              <a:t> </a:t>
            </a:r>
            <a:r>
              <a:rPr lang="uk-UA" sz="1800" dirty="0"/>
              <a:t>виходить з області видимості, і ми отримуємо другий (і останній) рядок виводу — </a:t>
            </a:r>
            <a:r>
              <a:rPr lang="en-US" sz="1800" dirty="0">
                <a:solidFill>
                  <a:schemeClr val="accent5">
                    <a:lumMod val="75000"/>
                  </a:schemeClr>
                </a:solidFill>
                <a:latin typeface="Consolas" panose="020B0609020204030204" pitchFamily="49" charset="0"/>
              </a:rPr>
              <a:t>Item destroyed</a:t>
            </a:r>
            <a:r>
              <a:rPr lang="en-US" sz="1800" dirty="0"/>
              <a:t>.</a:t>
            </a:r>
            <a:endParaRPr lang="uk-UA" sz="1800" dirty="0"/>
          </a:p>
        </p:txBody>
      </p:sp>
    </p:spTree>
    <p:extLst>
      <p:ext uri="{BB962C8B-B14F-4D97-AF65-F5344CB8AC3E}">
        <p14:creationId xmlns:p14="http://schemas.microsoft.com/office/powerpoint/2010/main" val="2303192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цій програмі, замість виконання копіювання нашого </a:t>
            </a:r>
            <a:r>
              <a:rPr lang="en-US" sz="1800" dirty="0"/>
              <a:t>Item-</a:t>
            </a:r>
            <a:r>
              <a:rPr lang="uk-UA" sz="1800" dirty="0"/>
              <a:t>а двічі (один раз для конструктора копіювання і один раз для оператора присвоювання копіюванням), ми передаємо цей </a:t>
            </a:r>
            <a:r>
              <a:rPr lang="en-US" sz="1800" dirty="0">
                <a:solidFill>
                  <a:schemeClr val="accent5">
                    <a:lumMod val="75000"/>
                  </a:schemeClr>
                </a:solidFill>
                <a:latin typeface="Consolas" panose="020B0609020204030204" pitchFamily="49" charset="0"/>
              </a:rPr>
              <a:t>Item</a:t>
            </a:r>
            <a:r>
              <a:rPr lang="en-US" sz="1800" dirty="0"/>
              <a:t> </a:t>
            </a:r>
            <a:r>
              <a:rPr lang="uk-UA" sz="1800" dirty="0"/>
              <a:t>двічі. Такий розклад ефективніший, оскільки </a:t>
            </a:r>
            <a:r>
              <a:rPr lang="en-US" sz="1800" dirty="0">
                <a:solidFill>
                  <a:schemeClr val="accent5">
                    <a:lumMod val="75000"/>
                  </a:schemeClr>
                </a:solidFill>
                <a:latin typeface="Consolas" panose="020B0609020204030204" pitchFamily="49" charset="0"/>
              </a:rPr>
              <a:t>Item</a:t>
            </a:r>
            <a:r>
              <a:rPr lang="en-US" sz="1800" dirty="0"/>
              <a:t> </a:t>
            </a:r>
            <a:r>
              <a:rPr lang="uk-UA" sz="1800" dirty="0"/>
              <a:t>створюється і знищується тільки один раз (замість трьох).</a:t>
            </a:r>
          </a:p>
        </p:txBody>
      </p:sp>
    </p:spTree>
    <p:extLst>
      <p:ext uri="{BB962C8B-B14F-4D97-AF65-F5344CB8AC3E}">
        <p14:creationId xmlns:p14="http://schemas.microsoft.com/office/powerpoint/2010/main" val="4120258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0"/>
            <a:ext cx="12192000" cy="1516283"/>
          </a:xfrm>
        </p:spPr>
        <p:txBody>
          <a:bodyPr>
            <a:normAutofit fontScale="90000"/>
          </a:bodyPr>
          <a:lstStyle/>
          <a:p>
            <a:pPr marL="720000"/>
            <a:r>
              <a:rPr lang="ru-RU" b="1" dirty="0"/>
              <a:t>Коли </a:t>
            </a:r>
            <a:r>
              <a:rPr lang="ru-RU" b="1" dirty="0" err="1"/>
              <a:t>викликаються</a:t>
            </a:r>
            <a:r>
              <a:rPr lang="ru-RU" b="1" dirty="0"/>
              <a:t> конструктор </a:t>
            </a:r>
            <a:r>
              <a:rPr lang="ru-RU" b="1" dirty="0" err="1"/>
              <a:t>переміщення</a:t>
            </a:r>
            <a:r>
              <a:rPr lang="ru-RU" b="1" dirty="0"/>
              <a:t> і оператор </a:t>
            </a:r>
            <a:r>
              <a:rPr lang="ru-RU" b="1" dirty="0" err="1"/>
              <a:t>присвоювання</a:t>
            </a:r>
            <a:r>
              <a:rPr lang="ru-RU" b="1" dirty="0"/>
              <a:t> </a:t>
            </a:r>
            <a:r>
              <a:rPr lang="ru-RU" b="1" dirty="0" err="1"/>
              <a:t>переміщенням</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Конструктор переміщення і оператор присвоювання переміщенням викликаються</a:t>
            </a:r>
            <a:r>
              <a:rPr lang="uk-UA" sz="1800" dirty="0"/>
              <a:t>, </a:t>
            </a:r>
            <a:r>
              <a:rPr lang="uk-UA" sz="1800" b="1" dirty="0">
                <a:highlight>
                  <a:srgbClr val="00FFFF"/>
                </a:highlight>
              </a:rPr>
              <a:t>коли аргументом для створення або присвоювання є </a:t>
            </a:r>
            <a:r>
              <a:rPr lang="en-US" sz="1800" b="1" dirty="0" err="1">
                <a:highlight>
                  <a:srgbClr val="00FFFF"/>
                </a:highlight>
              </a:rPr>
              <a:t>r-value</a:t>
            </a:r>
            <a:r>
              <a:rPr lang="en-US" sz="1800" b="1" dirty="0">
                <a:highlight>
                  <a:srgbClr val="00FFFF"/>
                </a:highlight>
              </a:rPr>
              <a:t>.</a:t>
            </a:r>
            <a:r>
              <a:rPr lang="en-US" sz="1800" dirty="0"/>
              <a:t> </a:t>
            </a:r>
            <a:r>
              <a:rPr lang="uk-UA" sz="1800" dirty="0"/>
              <a:t>Найчастіше цим </a:t>
            </a:r>
            <a:r>
              <a:rPr lang="en-US" sz="1800" dirty="0" err="1"/>
              <a:t>r-value</a:t>
            </a:r>
            <a:r>
              <a:rPr lang="en-US" sz="1800" dirty="0"/>
              <a:t> </a:t>
            </a:r>
            <a:r>
              <a:rPr lang="uk-UA" sz="1800" dirty="0"/>
              <a:t>буде </a:t>
            </a:r>
            <a:r>
              <a:rPr lang="uk-UA" sz="1800" b="1" dirty="0">
                <a:highlight>
                  <a:srgbClr val="00FF00"/>
                </a:highlight>
              </a:rPr>
              <a:t>літерал</a:t>
            </a:r>
            <a:r>
              <a:rPr lang="uk-UA" sz="1800" dirty="0"/>
              <a:t> або тимчасове значення (</a:t>
            </a:r>
            <a:r>
              <a:rPr lang="uk-UA" sz="1800" b="1" dirty="0">
                <a:highlight>
                  <a:srgbClr val="00FF00"/>
                </a:highlight>
              </a:rPr>
              <a:t>тимчасовий об’єкт</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більшості випадків конструктор переміщення і оператор присвоювання переміщенням не надаються за замовчуванням. Однак в тих рідкісних випадках, коли вони можуть бути надані за замовчуванням, ці функції виконуватимуть те ж саме, що і конструктор копіювання разом з оператором присвоювання копіюванням — копіювання, а не переміщення.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Якщо вам потрібен конструктор переміщення і оператор присвоювання переміщенням, які виконують переміщення (а не копіювання), то вам їх потрібно надати (написати) самостійно.</a:t>
            </a:r>
          </a:p>
        </p:txBody>
      </p:sp>
    </p:spTree>
    <p:extLst>
      <p:ext uri="{BB962C8B-B14F-4D97-AF65-F5344CB8AC3E}">
        <p14:creationId xmlns:p14="http://schemas.microsoft.com/office/powerpoint/2010/main" val="4077929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Ключове розуміння семантики переміщення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Якщо ми створюємо об’єкт або виконуємо присвоювання, де аргументом є </a:t>
            </a:r>
            <a:r>
              <a:rPr lang="en-US" sz="1800" dirty="0"/>
              <a:t>l-value, </a:t>
            </a:r>
            <a:r>
              <a:rPr lang="uk-UA" sz="1800" dirty="0"/>
              <a:t>то єдине розумне, що ми можемо зробити — це скопіювати </a:t>
            </a:r>
            <a:r>
              <a:rPr lang="en-US" sz="1800" dirty="0"/>
              <a:t>l-value. </a:t>
            </a:r>
            <a:r>
              <a:rPr lang="uk-UA" sz="1800" dirty="0"/>
              <a:t>Ми не можемо сказати, що змінювати </a:t>
            </a:r>
            <a:r>
              <a:rPr lang="en-US" sz="1800" dirty="0"/>
              <a:t>l-value </a:t>
            </a:r>
            <a:r>
              <a:rPr lang="uk-UA" sz="1800" dirty="0"/>
              <a:t>безпечно, оскільки він може використовуватися в програмі пізніше. Якщо у нас є вираз </a:t>
            </a:r>
            <a:r>
              <a:rPr lang="en-US" sz="1800" dirty="0">
                <a:solidFill>
                  <a:schemeClr val="accent5">
                    <a:lumMod val="75000"/>
                  </a:schemeClr>
                </a:solidFill>
                <a:latin typeface="Consolas" panose="020B0609020204030204" pitchFamily="49" charset="0"/>
              </a:rPr>
              <a:t>a = b</a:t>
            </a:r>
            <a:r>
              <a:rPr lang="en-US" sz="1800" dirty="0"/>
              <a:t>, </a:t>
            </a:r>
            <a:r>
              <a:rPr lang="uk-UA" sz="1800" dirty="0"/>
              <a:t>то нам би дуже не хотілося, щоб </a:t>
            </a:r>
            <a:r>
              <a:rPr lang="en-US" sz="1800" dirty="0">
                <a:solidFill>
                  <a:schemeClr val="accent5">
                    <a:lumMod val="75000"/>
                  </a:schemeClr>
                </a:solidFill>
                <a:latin typeface="Consolas" panose="020B0609020204030204" pitchFamily="49" charset="0"/>
              </a:rPr>
              <a:t>b</a:t>
            </a:r>
            <a:r>
              <a:rPr lang="en-US" sz="1800" dirty="0"/>
              <a:t> </a:t>
            </a:r>
            <a:r>
              <a:rPr lang="uk-UA" sz="1800" dirty="0"/>
              <a:t>будь-яким чином був змінений в майбутньому.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Однак, якщо ми створюємо об’єкт або виконуємо присвоювання, де аргументом є </a:t>
            </a:r>
            <a:r>
              <a:rPr lang="en-US" sz="1800" dirty="0" err="1"/>
              <a:t>r-value</a:t>
            </a:r>
            <a:r>
              <a:rPr lang="en-US" sz="1800" dirty="0"/>
              <a:t>, </a:t>
            </a:r>
            <a:r>
              <a:rPr lang="uk-UA" sz="1800" dirty="0"/>
              <a:t>то ми знаємо, що </a:t>
            </a:r>
            <a:r>
              <a:rPr lang="en-US" sz="1800" dirty="0" err="1"/>
              <a:t>r-value</a:t>
            </a:r>
            <a:r>
              <a:rPr lang="en-US" sz="1800" dirty="0"/>
              <a:t> — </a:t>
            </a:r>
            <a:r>
              <a:rPr lang="uk-UA" sz="1800" dirty="0"/>
              <a:t>це просто деякий тимчасовий об’єкт. </a:t>
            </a:r>
            <a:r>
              <a:rPr lang="uk-UA" sz="1800" b="1" dirty="0">
                <a:highlight>
                  <a:srgbClr val="00FF00"/>
                </a:highlight>
              </a:rPr>
              <a:t>Замість того, щоб копіювати його (що може бути затратно), ми можемо просто перемістити його ресурси (що не так затратно) в інший об’єкт, який ми створюємо або якому присвоюємо поточний</a:t>
            </a:r>
            <a:r>
              <a:rPr lang="uk-UA" sz="1800" dirty="0"/>
              <a:t>. Це безпечно, оскільки тимчасовий об’єкт буде знищено в кінці виразу в будь-якому випадку, тому ми можемо бути впевнені, що він ніколи не буде повторно використаний!</a:t>
            </a:r>
          </a:p>
        </p:txBody>
      </p:sp>
    </p:spTree>
    <p:extLst>
      <p:ext uri="{BB962C8B-B14F-4D97-AF65-F5344CB8AC3E}">
        <p14:creationId xmlns:p14="http://schemas.microsoft.com/office/powerpoint/2010/main" val="1344350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Ключове розуміння семантики переміщення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C++11 </a:t>
            </a:r>
            <a:r>
              <a:rPr lang="uk-UA" sz="1800" dirty="0"/>
              <a:t>через </a:t>
            </a:r>
            <a:r>
              <a:rPr lang="uk-UA" sz="1800" b="1" dirty="0">
                <a:highlight>
                  <a:srgbClr val="00FF00"/>
                </a:highlight>
              </a:rPr>
              <a:t>посилання </a:t>
            </a:r>
            <a:r>
              <a:rPr lang="en-US" sz="1800" b="1" dirty="0" err="1">
                <a:highlight>
                  <a:srgbClr val="00FF00"/>
                </a:highlight>
              </a:rPr>
              <a:t>r-value</a:t>
            </a:r>
            <a:r>
              <a:rPr lang="en-US" sz="1800" b="1" dirty="0">
                <a:highlight>
                  <a:srgbClr val="00FF00"/>
                </a:highlight>
              </a:rPr>
              <a:t> </a:t>
            </a:r>
            <a:r>
              <a:rPr lang="uk-UA" sz="1800" dirty="0"/>
              <a:t>ми можемо змінювати поведінку функцій в залежності від того, чим є аргумент: </a:t>
            </a:r>
            <a:r>
              <a:rPr lang="en-US" sz="1800" dirty="0" err="1"/>
              <a:t>r-value</a:t>
            </a:r>
            <a:r>
              <a:rPr lang="en-US" sz="1800" dirty="0"/>
              <a:t> </a:t>
            </a:r>
            <a:r>
              <a:rPr lang="uk-UA" sz="1800" dirty="0"/>
              <a:t>або </a:t>
            </a:r>
            <a:r>
              <a:rPr lang="en-US" sz="1800" dirty="0"/>
              <a:t>l-value. </a:t>
            </a:r>
            <a:r>
              <a:rPr lang="uk-UA" sz="1800" dirty="0"/>
              <a:t>А це, в свою чергу, дозволяє нам приймати більш розумні й ефективні рішення про те, як повинен працювати наш код.</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прикладах, наведених вище, в конструкторі переміщення і перевантаженні оператора присвоювання ми присвоювали для </a:t>
            </a:r>
            <a:r>
              <a:rPr lang="en-US" sz="1800" b="1" dirty="0" err="1">
                <a:highlight>
                  <a:srgbClr val="00FF00"/>
                </a:highlight>
              </a:rPr>
              <a:t>x.m_ptr</a:t>
            </a:r>
            <a:r>
              <a:rPr lang="en-US" sz="1800" b="1" dirty="0">
                <a:highlight>
                  <a:srgbClr val="00FF00"/>
                </a:highlight>
              </a:rPr>
              <a:t> </a:t>
            </a:r>
            <a:r>
              <a:rPr lang="uk-UA" sz="1800" b="1" dirty="0">
                <a:highlight>
                  <a:srgbClr val="00FF00"/>
                </a:highlight>
              </a:rPr>
              <a:t>значення </a:t>
            </a:r>
            <a:r>
              <a:rPr lang="en-US" sz="1800" b="1" dirty="0" err="1">
                <a:highlight>
                  <a:srgbClr val="00FF00"/>
                </a:highlight>
              </a:rPr>
              <a:t>nullptr</a:t>
            </a:r>
            <a:r>
              <a:rPr lang="en-US" sz="1800" dirty="0"/>
              <a:t>. </a:t>
            </a:r>
            <a:r>
              <a:rPr lang="uk-UA" sz="1800" dirty="0"/>
              <a:t>Це може здатися зайвим — врешті-решт, якщо </a:t>
            </a:r>
            <a:r>
              <a:rPr lang="en-US" sz="1800" dirty="0">
                <a:solidFill>
                  <a:schemeClr val="accent5">
                    <a:lumMod val="75000"/>
                  </a:schemeClr>
                </a:solidFill>
                <a:latin typeface="Consolas" panose="020B0609020204030204" pitchFamily="49" charset="0"/>
              </a:rPr>
              <a:t>x</a:t>
            </a:r>
            <a:r>
              <a:rPr lang="en-US" sz="1800" dirty="0"/>
              <a:t> </a:t>
            </a:r>
            <a:r>
              <a:rPr lang="uk-UA" sz="1800" dirty="0"/>
              <a:t>є тимчасовим</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r-value</a:t>
            </a:r>
            <a:r>
              <a:rPr lang="en-US" sz="1800" dirty="0"/>
              <a:t>, </a:t>
            </a:r>
            <a:r>
              <a:rPr lang="uk-UA" sz="1800" b="1" dirty="0">
                <a:highlight>
                  <a:srgbClr val="FFFF00"/>
                </a:highlight>
              </a:rPr>
              <a:t>то навіщо нам турбуватися про виконання будь-якого «очищення», якщо параметр </a:t>
            </a:r>
            <a:r>
              <a:rPr lang="en-US" sz="1800" b="1" dirty="0">
                <a:highlight>
                  <a:srgbClr val="FFFF00"/>
                </a:highlight>
              </a:rPr>
              <a:t>x </a:t>
            </a:r>
            <a:r>
              <a:rPr lang="uk-UA" sz="1800" b="1" dirty="0">
                <a:highlight>
                  <a:srgbClr val="FFFF00"/>
                </a:highlight>
              </a:rPr>
              <a:t>все одно буде знищений?</a:t>
            </a:r>
          </a:p>
        </p:txBody>
      </p:sp>
    </p:spTree>
    <p:extLst>
      <p:ext uri="{BB962C8B-B14F-4D97-AF65-F5344CB8AC3E}">
        <p14:creationId xmlns:p14="http://schemas.microsoft.com/office/powerpoint/2010/main" val="1701993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Ключове розуміння семантики переміщення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Справа в тому, </a:t>
            </a:r>
            <a:r>
              <a:rPr lang="ru-RU" sz="1800" dirty="0" err="1"/>
              <a:t>що</a:t>
            </a:r>
            <a:r>
              <a:rPr lang="ru-RU" sz="1800" dirty="0"/>
              <a:t>, коли </a:t>
            </a:r>
            <a:r>
              <a:rPr lang="ru-RU" sz="1800" dirty="0">
                <a:solidFill>
                  <a:schemeClr val="accent5">
                    <a:lumMod val="75000"/>
                  </a:schemeClr>
                </a:solidFill>
                <a:latin typeface="Consolas" panose="020B0609020204030204" pitchFamily="49" charset="0"/>
              </a:rPr>
              <a:t>x</a:t>
            </a:r>
            <a:r>
              <a:rPr lang="ru-RU" sz="1800" dirty="0"/>
              <a:t> </a:t>
            </a:r>
            <a:r>
              <a:rPr lang="ru-RU" sz="1800" dirty="0" err="1"/>
              <a:t>виходить</a:t>
            </a:r>
            <a:r>
              <a:rPr lang="ru-RU" sz="1800" dirty="0"/>
              <a:t> з </a:t>
            </a:r>
            <a:r>
              <a:rPr lang="ru-RU" sz="1800" dirty="0" err="1"/>
              <a:t>області</a:t>
            </a:r>
            <a:r>
              <a:rPr lang="ru-RU" sz="1800" dirty="0"/>
              <a:t> </a:t>
            </a:r>
            <a:r>
              <a:rPr lang="ru-RU" sz="1800" dirty="0" err="1"/>
              <a:t>видимості</a:t>
            </a:r>
            <a:r>
              <a:rPr lang="ru-RU" sz="1800" dirty="0"/>
              <a:t>, </a:t>
            </a:r>
            <a:r>
              <a:rPr lang="ru-RU" sz="1800" dirty="0" err="1"/>
              <a:t>викликається</a:t>
            </a:r>
            <a:r>
              <a:rPr lang="ru-RU" sz="1800" dirty="0"/>
              <a:t> деструктор для </a:t>
            </a:r>
            <a:r>
              <a:rPr lang="ru-RU" sz="1800" dirty="0" err="1"/>
              <a:t>знищення</a:t>
            </a:r>
            <a:r>
              <a:rPr lang="ru-RU" sz="1800" dirty="0"/>
              <a:t> </a:t>
            </a:r>
            <a:r>
              <a:rPr lang="ru-RU" sz="1800" dirty="0" err="1">
                <a:solidFill>
                  <a:schemeClr val="accent5">
                    <a:lumMod val="75000"/>
                  </a:schemeClr>
                </a:solidFill>
                <a:latin typeface="Consolas" panose="020B0609020204030204" pitchFamily="49" charset="0"/>
              </a:rPr>
              <a:t>x.m_ptr</a:t>
            </a:r>
            <a:r>
              <a:rPr lang="ru-RU" sz="1800" dirty="0"/>
              <a:t>. </a:t>
            </a:r>
            <a:r>
              <a:rPr lang="ru-RU" sz="1800" dirty="0" err="1"/>
              <a:t>Якщо</a:t>
            </a:r>
            <a:r>
              <a:rPr lang="ru-RU" sz="1800" dirty="0"/>
              <a:t> в </a:t>
            </a:r>
            <a:r>
              <a:rPr lang="ru-RU" sz="1800" dirty="0" err="1"/>
              <a:t>цей</a:t>
            </a:r>
            <a:r>
              <a:rPr lang="ru-RU" sz="1800" dirty="0"/>
              <a:t> момент </a:t>
            </a:r>
            <a:r>
              <a:rPr lang="ru-RU" sz="1800" dirty="0" err="1">
                <a:solidFill>
                  <a:schemeClr val="accent5">
                    <a:lumMod val="75000"/>
                  </a:schemeClr>
                </a:solidFill>
                <a:latin typeface="Consolas" panose="020B0609020204030204" pitchFamily="49" charset="0"/>
              </a:rPr>
              <a:t>x.m_ptr</a:t>
            </a:r>
            <a:r>
              <a:rPr lang="ru-RU" sz="1800" dirty="0"/>
              <a:t> все </a:t>
            </a:r>
            <a:r>
              <a:rPr lang="ru-RU" sz="1800" dirty="0" err="1"/>
              <a:t>ще</a:t>
            </a:r>
            <a:r>
              <a:rPr lang="ru-RU" sz="1800" dirty="0"/>
              <a:t> </a:t>
            </a:r>
            <a:r>
              <a:rPr lang="ru-RU" sz="1800" dirty="0" err="1"/>
              <a:t>вказує</a:t>
            </a:r>
            <a:r>
              <a:rPr lang="ru-RU" sz="1800" dirty="0"/>
              <a:t> на той же </a:t>
            </a:r>
            <a:r>
              <a:rPr lang="ru-RU" sz="1800" dirty="0" err="1"/>
              <a:t>об’єкт</a:t>
            </a:r>
            <a:r>
              <a:rPr lang="ru-RU" sz="1800" dirty="0"/>
              <a:t>, </a:t>
            </a:r>
            <a:r>
              <a:rPr lang="ru-RU" sz="1800" dirty="0" err="1"/>
              <a:t>що</a:t>
            </a:r>
            <a:r>
              <a:rPr lang="ru-RU" sz="1800" dirty="0"/>
              <a:t> і </a:t>
            </a:r>
            <a:r>
              <a:rPr lang="ru-RU" sz="1800" dirty="0" err="1">
                <a:solidFill>
                  <a:schemeClr val="accent5">
                    <a:lumMod val="75000"/>
                  </a:schemeClr>
                </a:solidFill>
                <a:latin typeface="Consolas" panose="020B0609020204030204" pitchFamily="49" charset="0"/>
              </a:rPr>
              <a:t>m_ptr</a:t>
            </a:r>
            <a:r>
              <a:rPr lang="ru-RU" sz="1800" dirty="0"/>
              <a:t>, то </a:t>
            </a:r>
            <a:r>
              <a:rPr lang="ru-RU" sz="1800" dirty="0" err="1">
                <a:solidFill>
                  <a:schemeClr val="accent5">
                    <a:lumMod val="75000"/>
                  </a:schemeClr>
                </a:solidFill>
                <a:latin typeface="Consolas" panose="020B0609020204030204" pitchFamily="49" charset="0"/>
              </a:rPr>
              <a:t>m_ptr</a:t>
            </a:r>
            <a:r>
              <a:rPr lang="ru-RU" sz="1800" dirty="0"/>
              <a:t> </a:t>
            </a:r>
            <a:r>
              <a:rPr lang="ru-RU" sz="1800" dirty="0" err="1"/>
              <a:t>перетвориться</a:t>
            </a:r>
            <a:r>
              <a:rPr lang="ru-RU" sz="1800" dirty="0"/>
              <a:t> у висячий </a:t>
            </a:r>
            <a:r>
              <a:rPr lang="ru-RU" sz="1800" dirty="0" err="1"/>
              <a:t>вказівник</a:t>
            </a:r>
            <a:r>
              <a:rPr lang="ru-RU" sz="1800" dirty="0"/>
              <a:t> </a:t>
            </a:r>
            <a:r>
              <a:rPr lang="ru-RU" sz="1800" dirty="0" err="1"/>
              <a:t>після</a:t>
            </a:r>
            <a:r>
              <a:rPr lang="ru-RU" sz="1800" dirty="0"/>
              <a:t> </a:t>
            </a:r>
            <a:r>
              <a:rPr lang="ru-RU" sz="1800" dirty="0" err="1"/>
              <a:t>знищення</a:t>
            </a:r>
            <a:r>
              <a:rPr lang="ru-RU" sz="1800" dirty="0"/>
              <a:t> </a:t>
            </a:r>
            <a:r>
              <a:rPr lang="ru-RU" sz="1800" dirty="0" err="1">
                <a:solidFill>
                  <a:schemeClr val="accent5">
                    <a:lumMod val="75000"/>
                  </a:schemeClr>
                </a:solidFill>
                <a:latin typeface="Consolas" panose="020B0609020204030204" pitchFamily="49" charset="0"/>
              </a:rPr>
              <a:t>x.m_ptr</a:t>
            </a:r>
            <a:r>
              <a:rPr lang="ru-RU" sz="1800" dirty="0"/>
              <a:t>. Коли </a:t>
            </a:r>
            <a:r>
              <a:rPr lang="ru-RU" sz="1800" dirty="0" err="1"/>
              <a:t>об’єкт</a:t>
            </a:r>
            <a:r>
              <a:rPr lang="ru-RU" sz="1800" dirty="0"/>
              <a:t>, </a:t>
            </a:r>
            <a:r>
              <a:rPr lang="ru-RU" sz="1800" dirty="0" err="1"/>
              <a:t>який</a:t>
            </a:r>
            <a:r>
              <a:rPr lang="ru-RU" sz="1800" dirty="0"/>
              <a:t> </a:t>
            </a:r>
            <a:r>
              <a:rPr lang="ru-RU" sz="1800" dirty="0" err="1"/>
              <a:t>містить</a:t>
            </a:r>
            <a:r>
              <a:rPr lang="ru-RU" sz="1800" dirty="0"/>
              <a:t> </a:t>
            </a:r>
            <a:r>
              <a:rPr lang="ru-RU" sz="1800" dirty="0" err="1">
                <a:solidFill>
                  <a:schemeClr val="accent5">
                    <a:lumMod val="75000"/>
                  </a:schemeClr>
                </a:solidFill>
                <a:latin typeface="Consolas" panose="020B0609020204030204" pitchFamily="49" charset="0"/>
              </a:rPr>
              <a:t>m_ptr</a:t>
            </a:r>
            <a:r>
              <a:rPr lang="ru-RU" sz="1800" dirty="0"/>
              <a:t>, в </a:t>
            </a:r>
            <a:r>
              <a:rPr lang="ru-RU" sz="1800" dirty="0" err="1"/>
              <a:t>кінцевому</a:t>
            </a:r>
            <a:r>
              <a:rPr lang="ru-RU" sz="1800" dirty="0"/>
              <a:t> </a:t>
            </a:r>
            <a:r>
              <a:rPr lang="ru-RU" sz="1800" dirty="0" err="1"/>
              <a:t>підсумку</a:t>
            </a:r>
            <a:r>
              <a:rPr lang="ru-RU" sz="1800" dirty="0"/>
              <a:t> буде </a:t>
            </a:r>
            <a:r>
              <a:rPr lang="ru-RU" sz="1800" dirty="0" err="1"/>
              <a:t>використаний</a:t>
            </a:r>
            <a:r>
              <a:rPr lang="ru-RU" sz="1800" dirty="0"/>
              <a:t> (</a:t>
            </a:r>
            <a:r>
              <a:rPr lang="ru-RU" sz="1800" dirty="0" err="1"/>
              <a:t>або</a:t>
            </a:r>
            <a:r>
              <a:rPr lang="ru-RU" sz="1800" dirty="0"/>
              <a:t> </a:t>
            </a:r>
            <a:r>
              <a:rPr lang="ru-RU" sz="1800" dirty="0" err="1"/>
              <a:t>знищений</a:t>
            </a:r>
            <a:r>
              <a:rPr lang="ru-RU" sz="1800" dirty="0"/>
              <a:t>), то ми </a:t>
            </a:r>
            <a:r>
              <a:rPr lang="ru-RU" sz="1800" dirty="0" err="1"/>
              <a:t>отримаємо</a:t>
            </a:r>
            <a:r>
              <a:rPr lang="ru-RU" sz="1800" dirty="0"/>
              <a:t> </a:t>
            </a:r>
            <a:r>
              <a:rPr lang="ru-RU" sz="1800" dirty="0" err="1"/>
              <a:t>невизначену</a:t>
            </a:r>
            <a:r>
              <a:rPr lang="ru-RU" sz="1800" dirty="0"/>
              <a:t> </a:t>
            </a:r>
            <a:r>
              <a:rPr lang="ru-RU" sz="1800" dirty="0" err="1"/>
              <a:t>поведінку</a:t>
            </a:r>
            <a:r>
              <a:rPr lang="ru-RU" sz="1800" dirty="0"/>
              <a:t>/</a:t>
            </a:r>
            <a:r>
              <a:rPr lang="ru-RU" sz="1800" dirty="0" err="1"/>
              <a:t>результати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На </a:t>
            </a:r>
            <a:r>
              <a:rPr lang="ru-RU" sz="1800" dirty="0" err="1"/>
              <a:t>наступному</a:t>
            </a:r>
            <a:r>
              <a:rPr lang="ru-RU" sz="1800" dirty="0"/>
              <a:t> прикладах ми </a:t>
            </a:r>
            <a:r>
              <a:rPr lang="ru-RU" sz="1800" dirty="0" err="1"/>
              <a:t>розглянемо</a:t>
            </a:r>
            <a:r>
              <a:rPr lang="ru-RU" sz="1800" dirty="0"/>
              <a:t> </a:t>
            </a:r>
            <a:r>
              <a:rPr lang="ru-RU" sz="1800" dirty="0" err="1"/>
              <a:t>ситуації</a:t>
            </a:r>
            <a:r>
              <a:rPr lang="ru-RU" sz="1800" dirty="0"/>
              <a:t>, в </a:t>
            </a:r>
            <a:r>
              <a:rPr lang="ru-RU" sz="1800" dirty="0" err="1"/>
              <a:t>яких</a:t>
            </a:r>
            <a:r>
              <a:rPr lang="ru-RU" sz="1800" dirty="0"/>
              <a:t> параметром </a:t>
            </a:r>
            <a:r>
              <a:rPr lang="ru-RU" sz="1800" dirty="0">
                <a:solidFill>
                  <a:schemeClr val="accent5">
                    <a:lumMod val="75000"/>
                  </a:schemeClr>
                </a:solidFill>
                <a:latin typeface="Consolas" panose="020B0609020204030204" pitchFamily="49" charset="0"/>
              </a:rPr>
              <a:t>x</a:t>
            </a:r>
            <a:r>
              <a:rPr lang="ru-RU" sz="1800" dirty="0"/>
              <a:t> є </a:t>
            </a:r>
            <a:r>
              <a:rPr lang="ru-RU" sz="1800" dirty="0">
                <a:solidFill>
                  <a:schemeClr val="accent5">
                    <a:lumMod val="75000"/>
                  </a:schemeClr>
                </a:solidFill>
                <a:latin typeface="Consolas" panose="020B0609020204030204" pitchFamily="49" charset="0"/>
              </a:rPr>
              <a:t>l-</a:t>
            </a:r>
            <a:r>
              <a:rPr lang="ru-RU" sz="1800" dirty="0" err="1">
                <a:solidFill>
                  <a:schemeClr val="accent5">
                    <a:lumMod val="75000"/>
                  </a:schemeClr>
                </a:solidFill>
                <a:latin typeface="Consolas" panose="020B0609020204030204" pitchFamily="49" charset="0"/>
              </a:rPr>
              <a:t>value</a:t>
            </a:r>
            <a:r>
              <a:rPr lang="ru-RU" sz="1800" dirty="0"/>
              <a:t>. У таких </a:t>
            </a:r>
            <a:r>
              <a:rPr lang="ru-RU" sz="1800" dirty="0" err="1"/>
              <a:t>випадках</a:t>
            </a:r>
            <a:r>
              <a:rPr lang="ru-RU" sz="1800" dirty="0"/>
              <a:t> </a:t>
            </a:r>
            <a:r>
              <a:rPr lang="ru-RU" sz="1800" dirty="0">
                <a:solidFill>
                  <a:schemeClr val="accent5">
                    <a:lumMod val="75000"/>
                  </a:schemeClr>
                </a:solidFill>
                <a:latin typeface="Consolas" panose="020B0609020204030204" pitchFamily="49" charset="0"/>
              </a:rPr>
              <a:t>x</a:t>
            </a:r>
            <a:r>
              <a:rPr lang="ru-RU" sz="1800" dirty="0"/>
              <a:t> не буде </a:t>
            </a:r>
            <a:r>
              <a:rPr lang="ru-RU" sz="1800" dirty="0" err="1"/>
              <a:t>негайно</a:t>
            </a:r>
            <a:r>
              <a:rPr lang="ru-RU" sz="1800" dirty="0"/>
              <a:t> </a:t>
            </a:r>
            <a:r>
              <a:rPr lang="ru-RU" sz="1800" dirty="0" err="1"/>
              <a:t>знищений</a:t>
            </a:r>
            <a:r>
              <a:rPr lang="ru-RU" sz="1800" dirty="0"/>
              <a:t>, і </a:t>
            </a:r>
            <a:r>
              <a:rPr lang="ru-RU" sz="1800" dirty="0" err="1"/>
              <a:t>його</a:t>
            </a:r>
            <a:r>
              <a:rPr lang="ru-RU" sz="1800" dirty="0"/>
              <a:t> </a:t>
            </a:r>
            <a:r>
              <a:rPr lang="ru-RU" sz="1800" dirty="0" err="1"/>
              <a:t>ще</a:t>
            </a:r>
            <a:r>
              <a:rPr lang="ru-RU" sz="1800" dirty="0"/>
              <a:t> </a:t>
            </a:r>
            <a:r>
              <a:rPr lang="ru-RU" sz="1800" dirty="0" err="1"/>
              <a:t>можна</a:t>
            </a:r>
            <a:r>
              <a:rPr lang="ru-RU" sz="1800" dirty="0"/>
              <a:t> буде </a:t>
            </a:r>
            <a:r>
              <a:rPr lang="ru-RU" sz="1800" dirty="0" err="1"/>
              <a:t>використовувати</a:t>
            </a:r>
            <a:r>
              <a:rPr lang="ru-RU" sz="1800" dirty="0"/>
              <a:t> </a:t>
            </a:r>
            <a:r>
              <a:rPr lang="ru-RU" sz="1800" dirty="0" err="1"/>
              <a:t>певний</a:t>
            </a:r>
            <a:r>
              <a:rPr lang="ru-RU" sz="1800" dirty="0"/>
              <a:t> час.</a:t>
            </a:r>
            <a:endParaRPr lang="uk-UA" sz="1800" dirty="0"/>
          </a:p>
        </p:txBody>
      </p:sp>
    </p:spTree>
    <p:extLst>
      <p:ext uri="{BB962C8B-B14F-4D97-AF65-F5344CB8AC3E}">
        <p14:creationId xmlns:p14="http://schemas.microsoft.com/office/powerpoint/2010/main" val="53000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740950CA-550F-443A-823C-6AFA45C77E77}"/>
              </a:ext>
            </a:extLst>
          </p:cNvPr>
          <p:cNvPicPr>
            <a:picLocks noChangeAspect="1"/>
          </p:cNvPicPr>
          <p:nvPr/>
        </p:nvPicPr>
        <p:blipFill>
          <a:blip r:embed="rId3"/>
          <a:stretch>
            <a:fillRect/>
          </a:stretch>
        </p:blipFill>
        <p:spPr>
          <a:xfrm>
            <a:off x="1033698" y="-1"/>
            <a:ext cx="7531876" cy="6858000"/>
          </a:xfrm>
          <a:prstGeom prst="rect">
            <a:avLst/>
          </a:prstGeom>
        </p:spPr>
      </p:pic>
      <p:pic>
        <p:nvPicPr>
          <p:cNvPr id="7" name="Picture 6">
            <a:extLst>
              <a:ext uri="{FF2B5EF4-FFF2-40B4-BE49-F238E27FC236}">
                <a16:creationId xmlns:a16="http://schemas.microsoft.com/office/drawing/2014/main" id="{7E9763FD-CF42-4A56-8C61-49AA2D4A9AB0}"/>
              </a:ext>
            </a:extLst>
          </p:cNvPr>
          <p:cNvPicPr>
            <a:picLocks noChangeAspect="1"/>
          </p:cNvPicPr>
          <p:nvPr/>
        </p:nvPicPr>
        <p:blipFill>
          <a:blip r:embed="rId4"/>
          <a:stretch>
            <a:fillRect/>
          </a:stretch>
        </p:blipFill>
        <p:spPr>
          <a:xfrm>
            <a:off x="9474396" y="5672149"/>
            <a:ext cx="2086266" cy="800212"/>
          </a:xfrm>
          <a:prstGeom prst="rect">
            <a:avLst/>
          </a:prstGeom>
        </p:spPr>
      </p:pic>
    </p:spTree>
    <p:extLst>
      <p:ext uri="{BB962C8B-B14F-4D97-AF65-F5344CB8AC3E}">
        <p14:creationId xmlns:p14="http://schemas.microsoft.com/office/powerpoint/2010/main" val="4259425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Використання</a:t>
            </a:r>
            <a:r>
              <a:rPr lang="ru-RU" b="1" dirty="0"/>
              <a:t> семантики </a:t>
            </a:r>
            <a:r>
              <a:rPr lang="ru-RU" b="1" dirty="0" err="1"/>
              <a:t>переміщення</a:t>
            </a:r>
            <a:r>
              <a:rPr lang="ru-RU" b="1" dirty="0"/>
              <a:t> з l-</a:t>
            </a:r>
            <a:r>
              <a:rPr lang="ru-RU" b="1" dirty="0" err="1"/>
              <a:t>values</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функції </a:t>
            </a:r>
            <a:r>
              <a:rPr lang="en-US" sz="1800" dirty="0" err="1">
                <a:solidFill>
                  <a:schemeClr val="accent5">
                    <a:lumMod val="75000"/>
                  </a:schemeClr>
                </a:solidFill>
                <a:latin typeface="Consolas" panose="020B0609020204030204" pitchFamily="49" charset="0"/>
              </a:rPr>
              <a:t>generateItem</a:t>
            </a:r>
            <a:r>
              <a:rPr lang="en-US" sz="1800" dirty="0">
                <a:solidFill>
                  <a:schemeClr val="accent5">
                    <a:lumMod val="75000"/>
                  </a:schemeClr>
                </a:solidFill>
                <a:latin typeface="Consolas" panose="020B0609020204030204" pitchFamily="49" charset="0"/>
              </a:rPr>
              <a:t>()</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Auto_ptr4</a:t>
            </a:r>
            <a:r>
              <a:rPr lang="en-US" sz="1800" dirty="0"/>
              <a:t> </a:t>
            </a:r>
            <a:r>
              <a:rPr lang="uk-UA" sz="1800" dirty="0"/>
              <a:t>з вищенаведеного прикладу, коли змінна </a:t>
            </a:r>
            <a:r>
              <a:rPr lang="en-US" sz="1800" dirty="0">
                <a:solidFill>
                  <a:schemeClr val="accent5">
                    <a:lumMod val="75000"/>
                  </a:schemeClr>
                </a:solidFill>
                <a:latin typeface="Consolas" panose="020B0609020204030204" pitchFamily="49" charset="0"/>
              </a:rPr>
              <a:t>item</a:t>
            </a:r>
            <a:r>
              <a:rPr lang="en-US" sz="1800" dirty="0"/>
              <a:t> </a:t>
            </a:r>
            <a:r>
              <a:rPr lang="uk-UA" sz="1800" dirty="0"/>
              <a:t>повертається по значенню, її ресурси переміщуються, а не копіюються, навіть якщо </a:t>
            </a:r>
            <a:r>
              <a:rPr lang="en-US" sz="1800" dirty="0">
                <a:solidFill>
                  <a:schemeClr val="accent5">
                    <a:lumMod val="75000"/>
                  </a:schemeClr>
                </a:solidFill>
                <a:latin typeface="Consolas" panose="020B0609020204030204" pitchFamily="49" charset="0"/>
              </a:rPr>
              <a:t>item</a:t>
            </a:r>
            <a:r>
              <a:rPr lang="en-US" sz="1800" dirty="0"/>
              <a:t> — </a:t>
            </a:r>
            <a:r>
              <a:rPr lang="uk-UA" sz="1800" dirty="0"/>
              <a:t>це </a:t>
            </a:r>
            <a:r>
              <a:rPr lang="en-US" sz="1800" dirty="0">
                <a:solidFill>
                  <a:schemeClr val="accent5">
                    <a:lumMod val="75000"/>
                  </a:schemeClr>
                </a:solidFill>
                <a:latin typeface="Consolas" panose="020B0609020204030204" pitchFamily="49" charset="0"/>
              </a:rPr>
              <a:t>l-value</a:t>
            </a:r>
            <a:r>
              <a:rPr lang="en-US" sz="1800" dirty="0"/>
              <a:t>. </a:t>
            </a:r>
            <a:r>
              <a:rPr lang="uk-UA" sz="1800" dirty="0"/>
              <a:t>У мові </a:t>
            </a:r>
            <a:r>
              <a:rPr lang="en-US" sz="1800" dirty="0"/>
              <a:t>C++ </a:t>
            </a:r>
            <a:r>
              <a:rPr lang="uk-UA" sz="1800" dirty="0"/>
              <a:t>є правило, згідно з яким автоматичні об’єкти, які повертаються функцією по значенню, можна переміщати (а не копіювати), навіть якщо вони є </a:t>
            </a:r>
            <a:r>
              <a:rPr lang="en-US" sz="1800" dirty="0">
                <a:solidFill>
                  <a:schemeClr val="accent5">
                    <a:lumMod val="75000"/>
                  </a:schemeClr>
                </a:solidFill>
                <a:latin typeface="Consolas" panose="020B0609020204030204" pitchFamily="49" charset="0"/>
              </a:rPr>
              <a:t>l-values</a:t>
            </a:r>
            <a:r>
              <a:rPr lang="en-US" sz="1800" dirty="0"/>
              <a:t>. </a:t>
            </a:r>
            <a:r>
              <a:rPr lang="uk-UA" sz="1800" dirty="0"/>
              <a:t>В цьому є сенс, тому що </a:t>
            </a:r>
            <a:r>
              <a:rPr lang="en-US" sz="1800" dirty="0">
                <a:solidFill>
                  <a:schemeClr val="accent5">
                    <a:lumMod val="75000"/>
                  </a:schemeClr>
                </a:solidFill>
                <a:latin typeface="Consolas" panose="020B0609020204030204" pitchFamily="49" charset="0"/>
              </a:rPr>
              <a:t>item</a:t>
            </a:r>
            <a:r>
              <a:rPr lang="en-US" sz="1800" dirty="0"/>
              <a:t> </a:t>
            </a:r>
            <a:r>
              <a:rPr lang="uk-UA" sz="1800" dirty="0"/>
              <a:t>все одно буде знищений в кінці функції в будь-якому випадку!</a:t>
            </a:r>
          </a:p>
        </p:txBody>
      </p:sp>
    </p:spTree>
    <p:extLst>
      <p:ext uri="{BB962C8B-B14F-4D97-AF65-F5344CB8AC3E}">
        <p14:creationId xmlns:p14="http://schemas.microsoft.com/office/powerpoint/2010/main" val="2820868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Відключення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408942" cy="6000307"/>
          </a:xfrm>
        </p:spPr>
        <p:txBody>
          <a:bodyPr>
            <a:normAutofit/>
          </a:bodyPr>
          <a:lstStyle/>
          <a:p>
            <a:pPr marL="540000" indent="360000">
              <a:lnSpc>
                <a:spcPct val="150000"/>
              </a:lnSpc>
              <a:spcBef>
                <a:spcPts val="0"/>
              </a:spcBef>
              <a:buNone/>
            </a:pPr>
            <a:r>
              <a:rPr lang="uk-UA" sz="1800" dirty="0"/>
              <a:t>У класі </a:t>
            </a:r>
            <a:r>
              <a:rPr lang="en-US" sz="1800" dirty="0">
                <a:solidFill>
                  <a:schemeClr val="accent5">
                    <a:lumMod val="75000"/>
                  </a:schemeClr>
                </a:solidFill>
                <a:latin typeface="Consolas" panose="020B0609020204030204" pitchFamily="49" charset="0"/>
              </a:rPr>
              <a:t>Auto_ptr4</a:t>
            </a:r>
            <a:r>
              <a:rPr lang="en-US" sz="1800" dirty="0"/>
              <a:t> </a:t>
            </a:r>
            <a:r>
              <a:rPr lang="uk-UA" sz="1800" dirty="0"/>
              <a:t>з прикладу, наведеного вище, ми залишили конструктор копіювання і оператор присвоювання копіюванням з метою порівняння. Але в класах з підтримкою переміщення іноді бажано видалити конструктор копіювання і оператор присвоювання копіюванням, щоб переконатися, що копіювання об’єктів ніколи не буде виконано. У нашому випадку з </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ми не хочемо копіювати об’єкти, тому видалимо все зайве:</a:t>
            </a:r>
          </a:p>
        </p:txBody>
      </p:sp>
      <p:pic>
        <p:nvPicPr>
          <p:cNvPr id="5" name="Picture 4">
            <a:extLst>
              <a:ext uri="{FF2B5EF4-FFF2-40B4-BE49-F238E27FC236}">
                <a16:creationId xmlns:a16="http://schemas.microsoft.com/office/drawing/2014/main" id="{AC4C9F40-C5A3-47AF-9977-08EF8845453B}"/>
              </a:ext>
            </a:extLst>
          </p:cNvPr>
          <p:cNvPicPr>
            <a:picLocks noChangeAspect="1"/>
          </p:cNvPicPr>
          <p:nvPr/>
        </p:nvPicPr>
        <p:blipFill>
          <a:blip r:embed="rId2"/>
          <a:stretch>
            <a:fillRect/>
          </a:stretch>
        </p:blipFill>
        <p:spPr>
          <a:xfrm>
            <a:off x="7408943" y="0"/>
            <a:ext cx="4783056" cy="6858000"/>
          </a:xfrm>
          <a:prstGeom prst="rect">
            <a:avLst/>
          </a:prstGeom>
        </p:spPr>
      </p:pic>
    </p:spTree>
    <p:extLst>
      <p:ext uri="{BB962C8B-B14F-4D97-AF65-F5344CB8AC3E}">
        <p14:creationId xmlns:p14="http://schemas.microsoft.com/office/powerpoint/2010/main" val="2564010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Відключення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ви спробуєте передати </a:t>
            </a:r>
            <a:r>
              <a:rPr lang="en-US" sz="1800" dirty="0">
                <a:solidFill>
                  <a:schemeClr val="accent5">
                    <a:lumMod val="75000"/>
                  </a:schemeClr>
                </a:solidFill>
                <a:latin typeface="Consolas" panose="020B0609020204030204" pitchFamily="49" charset="0"/>
              </a:rPr>
              <a:t>l-value</a:t>
            </a:r>
            <a:r>
              <a:rPr lang="en-US" sz="1800" dirty="0"/>
              <a:t> </a:t>
            </a:r>
            <a:r>
              <a:rPr lang="uk-UA" sz="1800" dirty="0"/>
              <a:t>в </a:t>
            </a:r>
            <a:r>
              <a:rPr lang="en-US" sz="1800" dirty="0">
                <a:solidFill>
                  <a:schemeClr val="accent5">
                    <a:lumMod val="75000"/>
                  </a:schemeClr>
                </a:solidFill>
                <a:latin typeface="Consolas" panose="020B0609020204030204" pitchFamily="49" charset="0"/>
              </a:rPr>
              <a:t>Auto_ptr5</a:t>
            </a:r>
            <a:r>
              <a:rPr lang="en-US" sz="1800" dirty="0"/>
              <a:t> </a:t>
            </a:r>
            <a:r>
              <a:rPr lang="uk-UA" sz="1800" dirty="0"/>
              <a:t>по значенню, то компілятор скаржитиметься, що конструктор копіювання, необхідний для ініціалізації аргументу конструктора копіювання, був видалений. Це добре, оскільки ми повинні передавати </a:t>
            </a:r>
            <a:r>
              <a:rPr lang="en-US" sz="1800" dirty="0">
                <a:solidFill>
                  <a:schemeClr val="accent5">
                    <a:lumMod val="75000"/>
                  </a:schemeClr>
                </a:solidFill>
                <a:latin typeface="Consolas" panose="020B0609020204030204" pitchFamily="49" charset="0"/>
              </a:rPr>
              <a:t>l-value</a:t>
            </a:r>
            <a:r>
              <a:rPr lang="en-US" sz="1800" dirty="0"/>
              <a:t> </a:t>
            </a:r>
            <a:r>
              <a:rPr lang="uk-UA" sz="1800" dirty="0"/>
              <a:t>в </a:t>
            </a:r>
            <a:r>
              <a:rPr lang="en-US" sz="1800" dirty="0">
                <a:solidFill>
                  <a:schemeClr val="accent5">
                    <a:lumMod val="75000"/>
                  </a:schemeClr>
                </a:solidFill>
                <a:latin typeface="Consolas" panose="020B0609020204030204" pitchFamily="49" charset="0"/>
              </a:rPr>
              <a:t>Auto_ptr5</a:t>
            </a:r>
            <a:r>
              <a:rPr lang="en-US" sz="1800" dirty="0"/>
              <a:t> </a:t>
            </a:r>
            <a:r>
              <a:rPr lang="uk-UA" sz="1800" dirty="0"/>
              <a:t>по константному посиланню в будь-якому випадку!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Нарешті, </a:t>
            </a:r>
            <a:r>
              <a:rPr lang="en-US" sz="1800" dirty="0">
                <a:solidFill>
                  <a:schemeClr val="accent5">
                    <a:lumMod val="75000"/>
                  </a:schemeClr>
                </a:solidFill>
                <a:latin typeface="Consolas" panose="020B0609020204030204" pitchFamily="49" charset="0"/>
              </a:rPr>
              <a:t>Auto_ptr5</a:t>
            </a:r>
            <a:r>
              <a:rPr lang="en-US" sz="1800" dirty="0"/>
              <a:t> — </a:t>
            </a:r>
            <a:r>
              <a:rPr lang="uk-UA" sz="1800" dirty="0"/>
              <a:t>це відмінний приклад класу розумного вказівника. Більше того, Стандартна бібліотека С++ має клас, дуже схожий на цей (який ви повинні використовувати) —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Детально про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ми поговоримо пізніше.</a:t>
            </a:r>
          </a:p>
        </p:txBody>
      </p:sp>
    </p:spTree>
    <p:extLst>
      <p:ext uri="{BB962C8B-B14F-4D97-AF65-F5344CB8AC3E}">
        <p14:creationId xmlns:p14="http://schemas.microsoft.com/office/powerpoint/2010/main" val="1815963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Семантика </a:t>
            </a:r>
            <a:r>
              <a:rPr lang="ru-RU" b="1" dirty="0" err="1"/>
              <a:t>копіювання</a:t>
            </a:r>
            <a:r>
              <a:rPr lang="ru-RU" b="1" dirty="0"/>
              <a:t> </a:t>
            </a:r>
            <a:r>
              <a:rPr lang="ru-RU" b="1" dirty="0" err="1"/>
              <a:t>vs</a:t>
            </a:r>
            <a:r>
              <a:rPr lang="ru-RU" b="1" dirty="0"/>
              <a:t>. Семантика </a:t>
            </a:r>
            <a:r>
              <a:rPr lang="ru-RU" b="1" dirty="0" err="1"/>
              <a:t>переміщення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538119" cy="6000307"/>
          </a:xfrm>
        </p:spPr>
        <p:txBody>
          <a:bodyPr>
            <a:normAutofit/>
          </a:bodyPr>
          <a:lstStyle/>
          <a:p>
            <a:pPr marL="540000" indent="360000">
              <a:lnSpc>
                <a:spcPct val="150000"/>
              </a:lnSpc>
              <a:spcBef>
                <a:spcPts val="0"/>
              </a:spcBef>
              <a:buNone/>
            </a:pPr>
            <a:r>
              <a:rPr lang="uk-UA" sz="1800" dirty="0"/>
              <a:t>Розглянемо інший клас, який використовує динамічно виділену пам’ять — простий шаблон класу </a:t>
            </a:r>
            <a:r>
              <a:rPr lang="en-US" sz="1800" dirty="0" err="1">
                <a:solidFill>
                  <a:schemeClr val="accent5">
                    <a:lumMod val="75000"/>
                  </a:schemeClr>
                </a:solidFill>
                <a:latin typeface="Consolas" panose="020B0609020204030204" pitchFamily="49" charset="0"/>
              </a:rPr>
              <a:t>DynamicArray</a:t>
            </a:r>
            <a:r>
              <a:rPr lang="en-US" sz="1800" dirty="0"/>
              <a:t>. </a:t>
            </a:r>
            <a:r>
              <a:rPr lang="uk-UA" sz="1800" dirty="0"/>
              <a:t>Цей клас має конструктор копіювання і оператор присвоювання копіюванням, які виконують глибоке копіювання: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давайте спробуємо використати цей клас на практиці. Наприклад, давайте виділимо масив (об’єкт класу </a:t>
            </a:r>
            <a:r>
              <a:rPr lang="en-US" sz="1800" dirty="0" err="1">
                <a:solidFill>
                  <a:schemeClr val="accent5">
                    <a:lumMod val="75000"/>
                  </a:schemeClr>
                </a:solidFill>
                <a:latin typeface="Consolas" panose="020B0609020204030204" pitchFamily="49" charset="0"/>
              </a:rPr>
              <a:t>DynamicArray</a:t>
            </a:r>
            <a:r>
              <a:rPr lang="en-US" sz="1800" dirty="0"/>
              <a:t>), </a:t>
            </a:r>
            <a:r>
              <a:rPr lang="uk-UA" sz="1800" dirty="0"/>
              <a:t>який зберігатиме мільйон </a:t>
            </a:r>
            <a:r>
              <a:rPr lang="uk-UA" sz="1800" dirty="0" err="1"/>
              <a:t>цілочисельних</a:t>
            </a:r>
            <a:r>
              <a:rPr lang="uk-UA" sz="1800" dirty="0"/>
              <a:t> значень. Щоб перевірити ефективність цього коду, ми використовуватимемо клас </a:t>
            </a:r>
            <a:r>
              <a:rPr lang="en-US" sz="1800" dirty="0">
                <a:solidFill>
                  <a:schemeClr val="accent5">
                    <a:lumMod val="75000"/>
                  </a:schemeClr>
                </a:solidFill>
                <a:latin typeface="Consolas" panose="020B0609020204030204" pitchFamily="49" charset="0"/>
              </a:rPr>
              <a:t>Timer</a:t>
            </a:r>
            <a:r>
              <a:rPr lang="uk-UA" sz="1800" dirty="0"/>
              <a:t>. Класом </a:t>
            </a:r>
            <a:r>
              <a:rPr lang="en-US" sz="1800" dirty="0">
                <a:solidFill>
                  <a:schemeClr val="accent5">
                    <a:lumMod val="75000"/>
                  </a:schemeClr>
                </a:solidFill>
                <a:latin typeface="Consolas" panose="020B0609020204030204" pitchFamily="49" charset="0"/>
              </a:rPr>
              <a:t>Timer</a:t>
            </a:r>
            <a:r>
              <a:rPr lang="en-US" sz="1800" dirty="0"/>
              <a:t> </a:t>
            </a:r>
            <a:r>
              <a:rPr lang="uk-UA" sz="1800" dirty="0"/>
              <a:t>ми визначимо швидкість виконання нашого коду і покажемо різницю в продуктивності між семантикою копіювання і семантикою переміщення.</a:t>
            </a:r>
          </a:p>
        </p:txBody>
      </p:sp>
      <p:pic>
        <p:nvPicPr>
          <p:cNvPr id="5" name="Picture 4">
            <a:extLst>
              <a:ext uri="{FF2B5EF4-FFF2-40B4-BE49-F238E27FC236}">
                <a16:creationId xmlns:a16="http://schemas.microsoft.com/office/drawing/2014/main" id="{0BA72587-18C9-430B-88C0-FF85640B35E5}"/>
              </a:ext>
            </a:extLst>
          </p:cNvPr>
          <p:cNvPicPr>
            <a:picLocks noChangeAspect="1"/>
          </p:cNvPicPr>
          <p:nvPr/>
        </p:nvPicPr>
        <p:blipFill>
          <a:blip r:embed="rId2"/>
          <a:stretch>
            <a:fillRect/>
          </a:stretch>
        </p:blipFill>
        <p:spPr>
          <a:xfrm>
            <a:off x="8538120" y="0"/>
            <a:ext cx="3653879" cy="6858000"/>
          </a:xfrm>
          <a:prstGeom prst="rect">
            <a:avLst/>
          </a:prstGeom>
        </p:spPr>
      </p:pic>
    </p:spTree>
    <p:extLst>
      <p:ext uri="{BB962C8B-B14F-4D97-AF65-F5344CB8AC3E}">
        <p14:creationId xmlns:p14="http://schemas.microsoft.com/office/powerpoint/2010/main" val="866011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Результат </a:t>
            </a:r>
            <a:r>
              <a:rPr lang="ru-RU" sz="1800" dirty="0" err="1"/>
              <a:t>виконання</a:t>
            </a:r>
            <a:r>
              <a:rPr lang="ru-RU" sz="1800" dirty="0"/>
              <a:t> </a:t>
            </a:r>
            <a:r>
              <a:rPr lang="ru-RU" sz="1800" dirty="0" err="1"/>
              <a:t>програми</a:t>
            </a:r>
            <a:r>
              <a:rPr lang="ru-RU" sz="1800" dirty="0"/>
              <a:t> на </a:t>
            </a:r>
            <a:r>
              <a:rPr lang="ru-RU" sz="1800" dirty="0" err="1"/>
              <a:t>комп’ютері</a:t>
            </a:r>
            <a:r>
              <a:rPr lang="ru-RU" sz="1800" dirty="0"/>
              <a:t> автора в </a:t>
            </a:r>
            <a:r>
              <a:rPr lang="ru-RU" sz="1800" dirty="0" err="1"/>
              <a:t>режимі</a:t>
            </a:r>
            <a:r>
              <a:rPr lang="ru-RU" sz="1800" dirty="0"/>
              <a:t> “</a:t>
            </a:r>
            <a:r>
              <a:rPr lang="ru-RU" sz="1800" dirty="0" err="1"/>
              <a:t>Release</a:t>
            </a:r>
            <a:r>
              <a:rPr lang="ru-RU" sz="1800" dirty="0"/>
              <a:t>”:</a:t>
            </a:r>
            <a:endParaRPr lang="en-US" sz="1800" dirty="0"/>
          </a:p>
          <a:p>
            <a:pPr marL="540000" indent="360000">
              <a:lnSpc>
                <a:spcPct val="150000"/>
              </a:lnSpc>
              <a:spcBef>
                <a:spcPts val="0"/>
              </a:spcBef>
              <a:buNone/>
            </a:pPr>
            <a:r>
              <a:rPr lang="uk-UA" sz="1800" dirty="0"/>
              <a:t>0.0225438</a:t>
            </a:r>
            <a:endParaRPr lang="en-US" sz="1800" dirty="0"/>
          </a:p>
          <a:p>
            <a:pPr marL="540000" indent="360000">
              <a:lnSpc>
                <a:spcPct val="150000"/>
              </a:lnSpc>
              <a:spcBef>
                <a:spcPts val="0"/>
              </a:spcBef>
              <a:buNone/>
            </a:pPr>
            <a:r>
              <a:rPr lang="uk-UA" sz="1800" dirty="0"/>
              <a:t>Результат вимірюється в секундах.</a:t>
            </a:r>
            <a:endParaRPr lang="en-US" sz="1800" dirty="0"/>
          </a:p>
          <a:p>
            <a:pPr marL="540000" indent="360000">
              <a:lnSpc>
                <a:spcPct val="150000"/>
              </a:lnSpc>
              <a:spcBef>
                <a:spcPts val="0"/>
              </a:spcBef>
              <a:buNone/>
            </a:pPr>
            <a:endParaRPr lang="uk-UA" sz="1800" dirty="0"/>
          </a:p>
        </p:txBody>
      </p:sp>
      <p:pic>
        <p:nvPicPr>
          <p:cNvPr id="5" name="Picture 4">
            <a:extLst>
              <a:ext uri="{FF2B5EF4-FFF2-40B4-BE49-F238E27FC236}">
                <a16:creationId xmlns:a16="http://schemas.microsoft.com/office/drawing/2014/main" id="{7EB823CD-B00B-4EAD-AA96-E77A5802C662}"/>
              </a:ext>
            </a:extLst>
          </p:cNvPr>
          <p:cNvPicPr>
            <a:picLocks noChangeAspect="1"/>
          </p:cNvPicPr>
          <p:nvPr/>
        </p:nvPicPr>
        <p:blipFill>
          <a:blip r:embed="rId2"/>
          <a:stretch>
            <a:fillRect/>
          </a:stretch>
        </p:blipFill>
        <p:spPr>
          <a:xfrm>
            <a:off x="9990128" y="0"/>
            <a:ext cx="2201871" cy="6858000"/>
          </a:xfrm>
          <a:prstGeom prst="rect">
            <a:avLst/>
          </a:prstGeom>
        </p:spPr>
      </p:pic>
    </p:spTree>
    <p:extLst>
      <p:ext uri="{BB962C8B-B14F-4D97-AF65-F5344CB8AC3E}">
        <p14:creationId xmlns:p14="http://schemas.microsoft.com/office/powerpoint/2010/main" val="1094554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9965803" cy="6000307"/>
          </a:xfrm>
        </p:spPr>
        <p:txBody>
          <a:bodyPr>
            <a:normAutofit/>
          </a:bodyPr>
          <a:lstStyle/>
          <a:p>
            <a:pPr marL="540000" indent="360000">
              <a:lnSpc>
                <a:spcPct val="150000"/>
              </a:lnSpc>
              <a:spcBef>
                <a:spcPts val="0"/>
              </a:spcBef>
              <a:buNone/>
            </a:pPr>
            <a:r>
              <a:rPr lang="ru-RU" sz="1800" dirty="0" err="1"/>
              <a:t>Тепер</a:t>
            </a:r>
            <a:r>
              <a:rPr lang="ru-RU" sz="1800" dirty="0"/>
              <a:t> давайте </a:t>
            </a:r>
            <a:r>
              <a:rPr lang="ru-RU" sz="1800" dirty="0" err="1"/>
              <a:t>запустимо</a:t>
            </a:r>
            <a:r>
              <a:rPr lang="ru-RU" sz="1800" dirty="0"/>
              <a:t> </a:t>
            </a:r>
            <a:r>
              <a:rPr lang="ru-RU" sz="1800" dirty="0" err="1"/>
              <a:t>цю</a:t>
            </a:r>
            <a:r>
              <a:rPr lang="ru-RU" sz="1800" dirty="0"/>
              <a:t> ж </a:t>
            </a:r>
            <a:r>
              <a:rPr lang="ru-RU" sz="1800" dirty="0" err="1"/>
              <a:t>програму</a:t>
            </a:r>
            <a:r>
              <a:rPr lang="ru-RU" sz="1800" dirty="0"/>
              <a:t>, </a:t>
            </a:r>
            <a:r>
              <a:rPr lang="ru-RU" sz="1800" dirty="0" err="1"/>
              <a:t>замінивши</a:t>
            </a:r>
            <a:r>
              <a:rPr lang="ru-RU" sz="1800" dirty="0"/>
              <a:t> конструктор </a:t>
            </a:r>
            <a:r>
              <a:rPr lang="ru-RU" sz="1800" dirty="0" err="1"/>
              <a:t>копіювання</a:t>
            </a:r>
            <a:r>
              <a:rPr lang="ru-RU" sz="1800" dirty="0"/>
              <a:t> і оператор </a:t>
            </a:r>
            <a:r>
              <a:rPr lang="ru-RU" sz="1800" dirty="0" err="1"/>
              <a:t>присвоювання</a:t>
            </a:r>
            <a:r>
              <a:rPr lang="ru-RU" sz="1800" dirty="0"/>
              <a:t> </a:t>
            </a:r>
            <a:r>
              <a:rPr lang="ru-RU" sz="1800" dirty="0" err="1"/>
              <a:t>копіюванням</a:t>
            </a:r>
            <a:r>
              <a:rPr lang="ru-RU" sz="1800" dirty="0"/>
              <a:t> </a:t>
            </a:r>
            <a:r>
              <a:rPr lang="ru-RU" sz="1800" b="1" dirty="0">
                <a:highlight>
                  <a:srgbClr val="00FF00"/>
                </a:highlight>
              </a:rPr>
              <a:t>на конструктор </a:t>
            </a:r>
            <a:r>
              <a:rPr lang="ru-RU" sz="1800" b="1" dirty="0" err="1">
                <a:highlight>
                  <a:srgbClr val="00FF00"/>
                </a:highlight>
              </a:rPr>
              <a:t>переміщення</a:t>
            </a:r>
            <a:r>
              <a:rPr lang="ru-RU" sz="1800" b="1" dirty="0">
                <a:highlight>
                  <a:srgbClr val="00FF00"/>
                </a:highlight>
              </a:rPr>
              <a:t> і оператор </a:t>
            </a:r>
            <a:r>
              <a:rPr lang="ru-RU" sz="1800" b="1" dirty="0" err="1">
                <a:highlight>
                  <a:srgbClr val="00FF00"/>
                </a:highlight>
              </a:rPr>
              <a:t>присвоювання</a:t>
            </a:r>
            <a:r>
              <a:rPr lang="ru-RU" sz="1800" b="1" dirty="0">
                <a:highlight>
                  <a:srgbClr val="00FF00"/>
                </a:highlight>
              </a:rPr>
              <a:t> </a:t>
            </a:r>
            <a:r>
              <a:rPr lang="ru-RU" sz="1800" b="1" dirty="0" err="1">
                <a:highlight>
                  <a:srgbClr val="00FF00"/>
                </a:highlight>
              </a:rPr>
              <a:t>переміщенням</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Результат </a:t>
            </a:r>
            <a:r>
              <a:rPr lang="ru-RU" sz="1800" dirty="0" err="1"/>
              <a:t>виконання</a:t>
            </a:r>
            <a:r>
              <a:rPr lang="ru-RU" sz="1800" dirty="0"/>
              <a:t> </a:t>
            </a:r>
            <a:r>
              <a:rPr lang="ru-RU" sz="1800" dirty="0" err="1"/>
              <a:t>програми</a:t>
            </a:r>
            <a:r>
              <a:rPr lang="ru-RU" sz="1800" dirty="0"/>
              <a:t> на </a:t>
            </a:r>
            <a:r>
              <a:rPr lang="ru-RU" sz="1800" dirty="0" err="1"/>
              <a:t>комп’ютері</a:t>
            </a:r>
            <a:r>
              <a:rPr lang="ru-RU" sz="1800" dirty="0"/>
              <a:t> автора в </a:t>
            </a:r>
            <a:r>
              <a:rPr lang="ru-RU" sz="1800" dirty="0" err="1"/>
              <a:t>режимі</a:t>
            </a:r>
            <a:r>
              <a:rPr lang="ru-RU" sz="1800" dirty="0"/>
              <a:t> “</a:t>
            </a:r>
            <a:r>
              <a:rPr lang="ru-RU" sz="1800" dirty="0" err="1"/>
              <a:t>Release</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0.0131518</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Порівнюємо</a:t>
            </a:r>
            <a:r>
              <a:rPr lang="ru-RU" sz="1800" dirty="0"/>
              <a:t> час </a:t>
            </a:r>
            <a:r>
              <a:rPr lang="ru-RU" sz="1800" dirty="0" err="1"/>
              <a:t>виконання</a:t>
            </a:r>
            <a:r>
              <a:rPr lang="ru-RU" sz="1800" dirty="0"/>
              <a:t> </a:t>
            </a:r>
            <a:r>
              <a:rPr lang="ru-RU" sz="1800" dirty="0" err="1"/>
              <a:t>двох</a:t>
            </a:r>
            <a:r>
              <a:rPr lang="ru-RU" sz="1800" dirty="0"/>
              <a:t> </a:t>
            </a:r>
            <a:r>
              <a:rPr lang="ru-RU" sz="1800" dirty="0" err="1"/>
              <a:t>програм</a:t>
            </a:r>
            <a:r>
              <a:rPr lang="ru-RU" sz="1800" dirty="0"/>
              <a:t>: </a:t>
            </a:r>
            <a:r>
              <a:rPr lang="ru-RU" sz="1800" dirty="0">
                <a:solidFill>
                  <a:schemeClr val="accent5">
                    <a:lumMod val="75000"/>
                  </a:schemeClr>
                </a:solidFill>
                <a:latin typeface="Consolas" panose="020B0609020204030204" pitchFamily="49" charset="0"/>
              </a:rPr>
              <a:t>0.0131518 / 0.0225438 = 58.3%</a:t>
            </a:r>
            <a:r>
              <a:rPr lang="ru-RU" sz="1800" dirty="0"/>
              <a:t>. </a:t>
            </a:r>
            <a:r>
              <a:rPr lang="ru-RU" sz="1800" dirty="0" err="1"/>
              <a:t>Версія</a:t>
            </a:r>
            <a:r>
              <a:rPr lang="ru-RU" sz="1800" dirty="0"/>
              <a:t> з </a:t>
            </a:r>
            <a:r>
              <a:rPr lang="ru-RU" sz="1800" dirty="0" err="1"/>
              <a:t>використанням</a:t>
            </a:r>
            <a:r>
              <a:rPr lang="ru-RU" sz="1800" dirty="0"/>
              <a:t> семантики </a:t>
            </a:r>
            <a:r>
              <a:rPr lang="ru-RU" sz="1800" dirty="0" err="1"/>
              <a:t>переміщення</a:t>
            </a:r>
            <a:r>
              <a:rPr lang="ru-RU" sz="1800" dirty="0"/>
              <a:t> </a:t>
            </a:r>
            <a:r>
              <a:rPr lang="ru-RU" sz="1800" dirty="0" err="1"/>
              <a:t>була</a:t>
            </a:r>
            <a:r>
              <a:rPr lang="ru-RU" sz="1800" dirty="0"/>
              <a:t> </a:t>
            </a:r>
            <a:r>
              <a:rPr lang="ru-RU" sz="1800" dirty="0" err="1"/>
              <a:t>майже</a:t>
            </a:r>
            <a:r>
              <a:rPr lang="ru-RU" sz="1800" dirty="0"/>
              <a:t> на </a:t>
            </a:r>
            <a:r>
              <a:rPr lang="ru-RU" sz="1800" dirty="0">
                <a:solidFill>
                  <a:schemeClr val="accent5">
                    <a:lumMod val="75000"/>
                  </a:schemeClr>
                </a:solidFill>
                <a:latin typeface="Consolas" panose="020B0609020204030204" pitchFamily="49" charset="0"/>
              </a:rPr>
              <a:t>42% </a:t>
            </a:r>
            <a:r>
              <a:rPr lang="ru-RU" sz="1800" dirty="0" err="1"/>
              <a:t>швидше</a:t>
            </a:r>
            <a:r>
              <a:rPr lang="ru-RU" sz="1800" dirty="0"/>
              <a:t> </a:t>
            </a:r>
            <a:r>
              <a:rPr lang="ru-RU" sz="1800" dirty="0" err="1"/>
              <a:t>версії</a:t>
            </a:r>
            <a:r>
              <a:rPr lang="ru-RU" sz="1800" dirty="0"/>
              <a:t> з </a:t>
            </a:r>
            <a:r>
              <a:rPr lang="ru-RU" sz="1800" dirty="0" err="1"/>
              <a:t>використанням</a:t>
            </a:r>
            <a:r>
              <a:rPr lang="ru-RU" sz="1800" dirty="0"/>
              <a:t> семантики </a:t>
            </a:r>
            <a:r>
              <a:rPr lang="ru-RU" sz="1800" dirty="0" err="1"/>
              <a:t>копіювання</a:t>
            </a:r>
            <a:r>
              <a:rPr lang="ru-RU" sz="1800" dirty="0"/>
              <a:t>!</a:t>
            </a:r>
            <a:endParaRPr lang="uk-UA" sz="1800" dirty="0"/>
          </a:p>
        </p:txBody>
      </p:sp>
      <p:pic>
        <p:nvPicPr>
          <p:cNvPr id="5" name="Picture 4">
            <a:extLst>
              <a:ext uri="{FF2B5EF4-FFF2-40B4-BE49-F238E27FC236}">
                <a16:creationId xmlns:a16="http://schemas.microsoft.com/office/drawing/2014/main" id="{230A48BC-868E-4C17-B6C0-F4A5A167B989}"/>
              </a:ext>
            </a:extLst>
          </p:cNvPr>
          <p:cNvPicPr>
            <a:picLocks noChangeAspect="1"/>
          </p:cNvPicPr>
          <p:nvPr/>
        </p:nvPicPr>
        <p:blipFill>
          <a:blip r:embed="rId2"/>
          <a:stretch>
            <a:fillRect/>
          </a:stretch>
        </p:blipFill>
        <p:spPr>
          <a:xfrm>
            <a:off x="10072295" y="14468"/>
            <a:ext cx="2119704" cy="6858000"/>
          </a:xfrm>
          <a:prstGeom prst="rect">
            <a:avLst/>
          </a:prstGeom>
        </p:spPr>
      </p:pic>
    </p:spTree>
    <p:extLst>
      <p:ext uri="{BB962C8B-B14F-4D97-AF65-F5344CB8AC3E}">
        <p14:creationId xmlns:p14="http://schemas.microsoft.com/office/powerpoint/2010/main" val="368255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std::move()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Дуже</a:t>
            </a:r>
            <a:r>
              <a:rPr lang="ru-RU" sz="1800" dirty="0"/>
              <a:t> часто </a:t>
            </a:r>
            <a:r>
              <a:rPr lang="ru-RU" sz="1800" dirty="0" err="1"/>
              <a:t>об’єкти</a:t>
            </a:r>
            <a:r>
              <a:rPr lang="ru-RU" sz="1800" dirty="0"/>
              <a:t>, з </a:t>
            </a:r>
            <a:r>
              <a:rPr lang="ru-RU" sz="1800" dirty="0" err="1"/>
              <a:t>якими</a:t>
            </a:r>
            <a:r>
              <a:rPr lang="ru-RU" sz="1800" dirty="0"/>
              <a:t> вам </a:t>
            </a:r>
            <a:r>
              <a:rPr lang="ru-RU" sz="1800" dirty="0" err="1"/>
              <a:t>доведеться</a:t>
            </a:r>
            <a:r>
              <a:rPr lang="ru-RU" sz="1800" dirty="0"/>
              <a:t> </a:t>
            </a:r>
            <a:r>
              <a:rPr lang="ru-RU" sz="1800" dirty="0" err="1"/>
              <a:t>працювати</a:t>
            </a:r>
            <a:r>
              <a:rPr lang="ru-RU" sz="1800" dirty="0"/>
              <a:t>, </a:t>
            </a:r>
            <a:r>
              <a:rPr lang="ru-RU" sz="1800" dirty="0" err="1"/>
              <a:t>будуть</a:t>
            </a:r>
            <a:r>
              <a:rPr lang="ru-RU" sz="1800" dirty="0"/>
              <a:t> не r-</a:t>
            </a:r>
            <a:r>
              <a:rPr lang="ru-RU" sz="1800" dirty="0" err="1"/>
              <a:t>values</a:t>
            </a:r>
            <a:r>
              <a:rPr lang="ru-RU" sz="1800" dirty="0"/>
              <a:t>, а l-</a:t>
            </a:r>
            <a:r>
              <a:rPr lang="ru-RU" sz="1800" dirty="0" err="1"/>
              <a:t>values</a:t>
            </a:r>
            <a:r>
              <a:rPr lang="ru-RU" sz="1800" dirty="0"/>
              <a:t>. </a:t>
            </a:r>
            <a:r>
              <a:rPr lang="ru-RU" sz="1800" dirty="0" err="1"/>
              <a:t>Наприклад</a:t>
            </a:r>
            <a:r>
              <a:rPr lang="ru-RU" sz="1800" dirty="0"/>
              <a:t>, </a:t>
            </a:r>
            <a:r>
              <a:rPr lang="ru-RU" sz="1800" dirty="0" err="1"/>
              <a:t>розглянемо</a:t>
            </a:r>
            <a:r>
              <a:rPr lang="ru-RU" sz="1800" dirty="0"/>
              <a:t> </a:t>
            </a:r>
            <a:r>
              <a:rPr lang="ru-RU" sz="1800" dirty="0" err="1"/>
              <a:t>наступний</a:t>
            </a:r>
            <a:r>
              <a:rPr lang="ru-RU" sz="1800" dirty="0"/>
              <a:t> шаблон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swap</a:t>
            </a:r>
            <a:r>
              <a:rPr lang="ru-RU" sz="1800" dirty="0">
                <a:solidFill>
                  <a:schemeClr val="accent5">
                    <a:lumMod val="75000"/>
                  </a:schemeClr>
                </a:solidFill>
                <a:latin typeface="Consolas" panose="020B0609020204030204" pitchFamily="49" charset="0"/>
              </a:rPr>
              <a:t>()</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pic>
        <p:nvPicPr>
          <p:cNvPr id="5" name="Picture 4">
            <a:extLst>
              <a:ext uri="{FF2B5EF4-FFF2-40B4-BE49-F238E27FC236}">
                <a16:creationId xmlns:a16="http://schemas.microsoft.com/office/drawing/2014/main" id="{8DC5618E-29E3-44D1-902D-E79B4D0BA529}"/>
              </a:ext>
            </a:extLst>
          </p:cNvPr>
          <p:cNvPicPr>
            <a:picLocks noChangeAspect="1"/>
          </p:cNvPicPr>
          <p:nvPr/>
        </p:nvPicPr>
        <p:blipFill>
          <a:blip r:embed="rId2"/>
          <a:stretch>
            <a:fillRect/>
          </a:stretch>
        </p:blipFill>
        <p:spPr>
          <a:xfrm>
            <a:off x="3971056" y="1858629"/>
            <a:ext cx="4249887" cy="4999370"/>
          </a:xfrm>
          <a:prstGeom prst="rect">
            <a:avLst/>
          </a:prstGeom>
        </p:spPr>
      </p:pic>
    </p:spTree>
    <p:extLst>
      <p:ext uri="{BB962C8B-B14F-4D97-AF65-F5344CB8AC3E}">
        <p14:creationId xmlns:p14="http://schemas.microsoft.com/office/powerpoint/2010/main" val="3222234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std::move()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Приймаючи два об’єкти типу </a:t>
            </a:r>
            <a:r>
              <a:rPr lang="en-US" sz="1800" dirty="0">
                <a:solidFill>
                  <a:schemeClr val="accent5">
                    <a:lumMod val="75000"/>
                  </a:schemeClr>
                </a:solidFill>
                <a:latin typeface="Consolas" panose="020B0609020204030204" pitchFamily="49" charset="0"/>
              </a:rPr>
              <a:t>T</a:t>
            </a:r>
            <a:r>
              <a:rPr lang="en-US" sz="1800" dirty="0"/>
              <a:t> (</a:t>
            </a:r>
            <a:r>
              <a:rPr lang="uk-UA" sz="1800" dirty="0"/>
              <a:t>в даному випадку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функція </a:t>
            </a:r>
            <a:r>
              <a:rPr lang="en-US" sz="1800" dirty="0">
                <a:solidFill>
                  <a:schemeClr val="accent5">
                    <a:lumMod val="75000"/>
                  </a:schemeClr>
                </a:solidFill>
                <a:latin typeface="Consolas" panose="020B0609020204030204" pitchFamily="49" charset="0"/>
              </a:rPr>
              <a:t>swap()</a:t>
            </a:r>
            <a:r>
              <a:rPr lang="en-US" sz="1800" dirty="0"/>
              <a:t> </a:t>
            </a:r>
            <a:r>
              <a:rPr lang="uk-UA" sz="1800" dirty="0"/>
              <a:t>міняє місцями їх значення, роблячи при цьому </a:t>
            </a:r>
            <a:r>
              <a:rPr lang="uk-UA" sz="1800" b="1" dirty="0"/>
              <a:t>три копії</a:t>
            </a:r>
            <a:r>
              <a:rPr lang="uk-UA" sz="1800" dirty="0"/>
              <a:t>.</a:t>
            </a:r>
          </a:p>
          <a:p>
            <a:pPr marL="540000" indent="360000">
              <a:lnSpc>
                <a:spcPct val="150000"/>
              </a:lnSpc>
              <a:spcBef>
                <a:spcPts val="0"/>
              </a:spcBef>
              <a:buNone/>
            </a:pPr>
            <a:r>
              <a:rPr lang="uk-UA" sz="1800" dirty="0"/>
              <a:t>Відповідно, 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x: Anton</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 Max</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x: Max</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 Anton</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 як ми вже дізналися, </a:t>
            </a:r>
            <a:r>
              <a:rPr lang="uk-UA" sz="1800" b="1" dirty="0">
                <a:highlight>
                  <a:srgbClr val="FFFF00"/>
                </a:highlight>
              </a:rPr>
              <a:t>копіювання — це не дуже ефективно</a:t>
            </a:r>
            <a:r>
              <a:rPr lang="uk-UA" sz="1800" dirty="0"/>
              <a:t>. А оскільки ми виконуємо копіювання тричі, то це ще й порівняно повільно. Ми можемо цього уникнути. Наша мета — поміняти місцями значення </a:t>
            </a:r>
            <a:r>
              <a:rPr lang="en-US" sz="1800" dirty="0">
                <a:solidFill>
                  <a:schemeClr val="accent5">
                    <a:lumMod val="75000"/>
                  </a:schemeClr>
                </a:solidFill>
                <a:latin typeface="Consolas" panose="020B0609020204030204" pitchFamily="49" charset="0"/>
              </a:rPr>
              <a:t>x</a:t>
            </a:r>
            <a:r>
              <a:rPr lang="en-US" sz="1800" dirty="0"/>
              <a:t> </a:t>
            </a:r>
            <a:r>
              <a:rPr lang="uk-UA" sz="1800" dirty="0"/>
              <a:t>і </a:t>
            </a:r>
            <a:r>
              <a:rPr lang="en-US" sz="1800" dirty="0">
                <a:solidFill>
                  <a:schemeClr val="accent5">
                    <a:lumMod val="75000"/>
                  </a:schemeClr>
                </a:solidFill>
                <a:latin typeface="Consolas" panose="020B0609020204030204" pitchFamily="49" charset="0"/>
              </a:rPr>
              <a:t>y</a:t>
            </a:r>
            <a:r>
              <a:rPr lang="en-US" sz="1800" dirty="0"/>
              <a:t>. </a:t>
            </a:r>
            <a:r>
              <a:rPr lang="uk-UA" sz="1800" dirty="0"/>
              <a:t>А для цього ми можемо </a:t>
            </a:r>
            <a:r>
              <a:rPr lang="uk-UA" sz="1800" b="1" dirty="0">
                <a:highlight>
                  <a:srgbClr val="00FF00"/>
                </a:highlight>
              </a:rPr>
              <a:t>використати переміщення</a:t>
            </a:r>
            <a:r>
              <a:rPr lang="uk-UA" sz="1800" dirty="0"/>
              <a:t> замість копіювання, зробивши наш код більш продуктивним!</a:t>
            </a:r>
          </a:p>
        </p:txBody>
      </p:sp>
    </p:spTree>
    <p:extLst>
      <p:ext uri="{BB962C8B-B14F-4D97-AF65-F5344CB8AC3E}">
        <p14:creationId xmlns:p14="http://schemas.microsoft.com/office/powerpoint/2010/main" val="4072974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std::move()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як? Проблема </a:t>
            </a:r>
            <a:r>
              <a:rPr lang="ru-RU" sz="1800" dirty="0" err="1"/>
              <a:t>полягає</a:t>
            </a:r>
            <a:r>
              <a:rPr lang="ru-RU" sz="1800" dirty="0"/>
              <a:t> в тому,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параметри</a:t>
            </a:r>
            <a:r>
              <a:rPr lang="ru-RU" sz="1800" b="1" dirty="0">
                <a:highlight>
                  <a:srgbClr val="FFFF00"/>
                </a:highlight>
              </a:rPr>
              <a:t> </a:t>
            </a:r>
            <a:r>
              <a:rPr lang="ru-RU" sz="1800" b="1" dirty="0">
                <a:solidFill>
                  <a:schemeClr val="accent5">
                    <a:lumMod val="75000"/>
                  </a:schemeClr>
                </a:solidFill>
                <a:highlight>
                  <a:srgbClr val="FFFF00"/>
                </a:highlight>
                <a:latin typeface="Consolas" panose="020B0609020204030204" pitchFamily="49" charset="0"/>
              </a:rPr>
              <a:t>x</a:t>
            </a:r>
            <a:r>
              <a:rPr lang="ru-RU" sz="1800" b="1" dirty="0">
                <a:highlight>
                  <a:srgbClr val="FFFF00"/>
                </a:highlight>
              </a:rPr>
              <a:t> і </a:t>
            </a:r>
            <a:r>
              <a:rPr lang="ru-RU" sz="1800" b="1" dirty="0">
                <a:solidFill>
                  <a:schemeClr val="accent5">
                    <a:lumMod val="75000"/>
                  </a:schemeClr>
                </a:solidFill>
                <a:highlight>
                  <a:srgbClr val="FFFF00"/>
                </a:highlight>
                <a:latin typeface="Consolas" panose="020B0609020204030204" pitchFamily="49" charset="0"/>
              </a:rPr>
              <a:t>y</a:t>
            </a:r>
            <a:r>
              <a:rPr lang="ru-RU" sz="1800" b="1" dirty="0">
                <a:highlight>
                  <a:srgbClr val="FFFF00"/>
                </a:highlight>
              </a:rPr>
              <a:t> є </a:t>
            </a:r>
            <a:r>
              <a:rPr lang="ru-RU" sz="1800" b="1" dirty="0" err="1">
                <a:highlight>
                  <a:srgbClr val="FFFF00"/>
                </a:highlight>
              </a:rPr>
              <a:t>посиланнями</a:t>
            </a:r>
            <a:r>
              <a:rPr lang="ru-RU" sz="1800" b="1" dirty="0">
                <a:highlight>
                  <a:srgbClr val="FFFF00"/>
                </a:highlight>
              </a:rPr>
              <a:t> l-</a:t>
            </a:r>
            <a:r>
              <a:rPr lang="ru-RU" sz="1800" b="1" dirty="0" err="1">
                <a:highlight>
                  <a:srgbClr val="FFFF00"/>
                </a:highlight>
              </a:rPr>
              <a:t>value</a:t>
            </a:r>
            <a:r>
              <a:rPr lang="ru-RU" sz="1800" dirty="0"/>
              <a:t>, </a:t>
            </a:r>
            <a:r>
              <a:rPr lang="ru-RU" sz="1800" b="1" dirty="0">
                <a:highlight>
                  <a:srgbClr val="00FFFF"/>
                </a:highlight>
              </a:rPr>
              <a:t>а не </a:t>
            </a:r>
            <a:r>
              <a:rPr lang="ru-RU" sz="1800" b="1" dirty="0" err="1">
                <a:highlight>
                  <a:srgbClr val="00FFFF"/>
                </a:highlight>
              </a:rPr>
              <a:t>посиланнями</a:t>
            </a:r>
            <a:r>
              <a:rPr lang="ru-RU" sz="1800" b="1" dirty="0">
                <a:highlight>
                  <a:srgbClr val="00FFFF"/>
                </a:highlight>
              </a:rPr>
              <a:t> r-</a:t>
            </a:r>
            <a:r>
              <a:rPr lang="ru-RU" sz="1800" b="1" dirty="0" err="1">
                <a:highlight>
                  <a:srgbClr val="00FFFF"/>
                </a:highlight>
              </a:rPr>
              <a:t>value</a:t>
            </a:r>
            <a:r>
              <a:rPr lang="ru-RU" sz="1800" dirty="0"/>
              <a:t>, тому у нас </a:t>
            </a:r>
            <a:r>
              <a:rPr lang="ru-RU" sz="1800" b="1" dirty="0" err="1">
                <a:highlight>
                  <a:srgbClr val="FFFF00"/>
                </a:highlight>
              </a:rPr>
              <a:t>немає</a:t>
            </a:r>
            <a:r>
              <a:rPr lang="ru-RU" sz="1800" b="1" dirty="0">
                <a:highlight>
                  <a:srgbClr val="FFFF00"/>
                </a:highlight>
              </a:rPr>
              <a:t> способу </a:t>
            </a:r>
            <a:r>
              <a:rPr lang="ru-RU" sz="1800" b="1" dirty="0" err="1">
                <a:highlight>
                  <a:srgbClr val="FFFF00"/>
                </a:highlight>
              </a:rPr>
              <a:t>викликати</a:t>
            </a:r>
            <a:r>
              <a:rPr lang="ru-RU" sz="1800" b="1" dirty="0">
                <a:highlight>
                  <a:srgbClr val="FFFF00"/>
                </a:highlight>
              </a:rPr>
              <a:t> конструктор </a:t>
            </a:r>
            <a:r>
              <a:rPr lang="ru-RU" sz="1800" b="1" dirty="0" err="1">
                <a:highlight>
                  <a:srgbClr val="FFFF00"/>
                </a:highlight>
              </a:rPr>
              <a:t>переміщення</a:t>
            </a:r>
            <a:r>
              <a:rPr lang="ru-RU" sz="1800" b="1" dirty="0">
                <a:highlight>
                  <a:srgbClr val="FFFF00"/>
                </a:highlight>
              </a:rPr>
              <a:t> </a:t>
            </a:r>
            <a:r>
              <a:rPr lang="ru-RU" sz="1800" b="1" dirty="0" err="1">
                <a:highlight>
                  <a:srgbClr val="FFFF00"/>
                </a:highlight>
              </a:rPr>
              <a:t>або</a:t>
            </a:r>
            <a:r>
              <a:rPr lang="ru-RU" sz="1800" b="1" dirty="0">
                <a:highlight>
                  <a:srgbClr val="FFFF00"/>
                </a:highlight>
              </a:rPr>
              <a:t> оператор </a:t>
            </a:r>
            <a:r>
              <a:rPr lang="ru-RU" sz="1800" b="1" dirty="0" err="1">
                <a:highlight>
                  <a:srgbClr val="FFFF00"/>
                </a:highlight>
              </a:rPr>
              <a:t>присвоювання</a:t>
            </a:r>
            <a:r>
              <a:rPr lang="ru-RU" sz="1800" b="1" dirty="0">
                <a:highlight>
                  <a:srgbClr val="FFFF00"/>
                </a:highlight>
              </a:rPr>
              <a:t> </a:t>
            </a:r>
            <a:r>
              <a:rPr lang="ru-RU" sz="1800" b="1" dirty="0" err="1">
                <a:highlight>
                  <a:srgbClr val="FFFF00"/>
                </a:highlight>
              </a:rPr>
              <a:t>переміщенням</a:t>
            </a:r>
            <a:r>
              <a:rPr lang="ru-RU" sz="1800" b="1" dirty="0">
                <a:highlight>
                  <a:srgbClr val="FFFF00"/>
                </a:highlight>
              </a:rPr>
              <a:t> </a:t>
            </a:r>
            <a:r>
              <a:rPr lang="ru-RU" sz="1800" b="1" dirty="0" err="1">
                <a:highlight>
                  <a:srgbClr val="FFFF00"/>
                </a:highlight>
              </a:rPr>
              <a:t>замість</a:t>
            </a:r>
            <a:r>
              <a:rPr lang="ru-RU" sz="1800" b="1" dirty="0">
                <a:highlight>
                  <a:srgbClr val="FFFF00"/>
                </a:highlight>
              </a:rPr>
              <a:t> конструктора </a:t>
            </a:r>
            <a:r>
              <a:rPr lang="ru-RU" sz="1800" b="1" dirty="0" err="1">
                <a:highlight>
                  <a:srgbClr val="FFFF00"/>
                </a:highlight>
              </a:rPr>
              <a:t>копіювання</a:t>
            </a:r>
            <a:r>
              <a:rPr lang="ru-RU" sz="1800" b="1" dirty="0">
                <a:highlight>
                  <a:srgbClr val="FFFF00"/>
                </a:highlight>
              </a:rPr>
              <a:t> і оператора </a:t>
            </a:r>
            <a:r>
              <a:rPr lang="ru-RU" sz="1800" b="1" dirty="0" err="1">
                <a:highlight>
                  <a:srgbClr val="FFFF00"/>
                </a:highlight>
              </a:rPr>
              <a:t>присвоювання</a:t>
            </a:r>
            <a:r>
              <a:rPr lang="ru-RU" sz="1800" b="1" dirty="0">
                <a:highlight>
                  <a:srgbClr val="FFFF00"/>
                </a:highlight>
              </a:rPr>
              <a:t> </a:t>
            </a:r>
            <a:r>
              <a:rPr lang="ru-RU" sz="1800" b="1" dirty="0" err="1">
                <a:highlight>
                  <a:srgbClr val="FFFF00"/>
                </a:highlight>
              </a:rPr>
              <a:t>копіюванням</a:t>
            </a:r>
            <a:r>
              <a:rPr lang="ru-RU" sz="1800" dirty="0"/>
              <a:t>. За </a:t>
            </a:r>
            <a:r>
              <a:rPr lang="ru-RU" sz="1800" dirty="0" err="1"/>
              <a:t>замовчуванням</a:t>
            </a:r>
            <a:r>
              <a:rPr lang="ru-RU" sz="1800" dirty="0"/>
              <a:t> у нас </a:t>
            </a:r>
            <a:r>
              <a:rPr lang="ru-RU" sz="1800" dirty="0" err="1"/>
              <a:t>використовується</a:t>
            </a:r>
            <a:r>
              <a:rPr lang="ru-RU" sz="1800" dirty="0"/>
              <a:t> семантика </a:t>
            </a:r>
            <a:r>
              <a:rPr lang="ru-RU" sz="1800" dirty="0" err="1"/>
              <a:t>копіювання</a:t>
            </a:r>
            <a:r>
              <a:rPr lang="ru-RU" sz="1800" dirty="0"/>
              <a:t>. </a:t>
            </a:r>
            <a:r>
              <a:rPr lang="ru-RU" sz="1800" dirty="0" err="1"/>
              <a:t>Що</a:t>
            </a:r>
            <a:r>
              <a:rPr lang="ru-RU" sz="1800" dirty="0"/>
              <a:t> </a:t>
            </a:r>
            <a:r>
              <a:rPr lang="ru-RU" sz="1800" dirty="0" err="1"/>
              <a:t>робити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Функція </a:t>
            </a:r>
            <a:r>
              <a:rPr lang="en-US" sz="1800" b="1" dirty="0">
                <a:highlight>
                  <a:srgbClr val="00FF00"/>
                </a:highlight>
              </a:rPr>
              <a:t>std::move()</a:t>
            </a:r>
            <a:r>
              <a:rPr lang="en-US" sz="1800" dirty="0"/>
              <a:t> — </a:t>
            </a:r>
            <a:r>
              <a:rPr lang="uk-UA" sz="1800" dirty="0"/>
              <a:t>це стандартна бібліотечна функція, яка </a:t>
            </a:r>
            <a:r>
              <a:rPr lang="uk-UA" sz="1800" b="1" dirty="0">
                <a:highlight>
                  <a:srgbClr val="00FF00"/>
                </a:highlight>
              </a:rPr>
              <a:t>конвертує переданий аргумент </a:t>
            </a:r>
            <a:r>
              <a:rPr lang="en-US" sz="1800" b="1" dirty="0">
                <a:highlight>
                  <a:srgbClr val="00FF00"/>
                </a:highlight>
              </a:rPr>
              <a:t>      </a:t>
            </a:r>
            <a:r>
              <a:rPr lang="uk-UA" sz="1800" b="1" dirty="0">
                <a:highlight>
                  <a:srgbClr val="00FF00"/>
                </a:highlight>
              </a:rPr>
              <a:t>в </a:t>
            </a:r>
            <a:r>
              <a:rPr lang="en-US" sz="1800" b="1" dirty="0" err="1">
                <a:highlight>
                  <a:srgbClr val="00FF00"/>
                </a:highlight>
              </a:rPr>
              <a:t>r-value</a:t>
            </a:r>
            <a:r>
              <a:rPr lang="en-US" sz="1800" dirty="0"/>
              <a:t>. </a:t>
            </a:r>
            <a:r>
              <a:rPr lang="uk-UA" sz="1800" dirty="0"/>
              <a:t>Ми можемо передати </a:t>
            </a:r>
            <a:r>
              <a:rPr lang="en-US" sz="1800" dirty="0"/>
              <a:t>l-value </a:t>
            </a:r>
            <a:r>
              <a:rPr lang="uk-UA" sz="1800" dirty="0"/>
              <a:t>в функцію </a:t>
            </a:r>
            <a:r>
              <a:rPr lang="en-US" sz="1800" dirty="0">
                <a:solidFill>
                  <a:schemeClr val="accent5">
                    <a:lumMod val="75000"/>
                  </a:schemeClr>
                </a:solidFill>
                <a:latin typeface="Consolas" panose="020B0609020204030204" pitchFamily="49" charset="0"/>
              </a:rPr>
              <a:t>std::move()</a:t>
            </a:r>
            <a:r>
              <a:rPr lang="en-US" sz="1800" dirty="0"/>
              <a:t>, </a:t>
            </a:r>
            <a:r>
              <a:rPr lang="uk-UA" sz="1800" dirty="0"/>
              <a:t>і </a:t>
            </a:r>
            <a:r>
              <a:rPr lang="en-US" sz="1800" dirty="0">
                <a:solidFill>
                  <a:schemeClr val="accent5">
                    <a:lumMod val="75000"/>
                  </a:schemeClr>
                </a:solidFill>
                <a:latin typeface="Consolas" panose="020B0609020204030204" pitchFamily="49" charset="0"/>
              </a:rPr>
              <a:t>std::move() </a:t>
            </a:r>
            <a:r>
              <a:rPr lang="uk-UA" sz="1800" dirty="0"/>
              <a:t>поверне нам </a:t>
            </a:r>
            <a:r>
              <a:rPr lang="uk-UA" sz="1800" b="1" dirty="0">
                <a:highlight>
                  <a:srgbClr val="00FF00"/>
                </a:highlight>
              </a:rPr>
              <a:t>посилання </a:t>
            </a:r>
            <a:r>
              <a:rPr lang="en-US" sz="1800" b="1" dirty="0">
                <a:highlight>
                  <a:srgbClr val="00FF00"/>
                </a:highlight>
              </a:rPr>
              <a:t>    </a:t>
            </a:r>
            <a:r>
              <a:rPr lang="en-US" sz="1800" b="1" dirty="0" err="1">
                <a:highlight>
                  <a:srgbClr val="00FF00"/>
                </a:highlight>
              </a:rPr>
              <a:t>r-value</a:t>
            </a:r>
            <a:r>
              <a:rPr lang="en-US" sz="1800" b="1" dirty="0">
                <a:highlight>
                  <a:srgbClr val="00FF00"/>
                </a:highlight>
              </a:rPr>
              <a:t>.</a:t>
            </a:r>
            <a:r>
              <a:rPr lang="en-US" sz="1800" dirty="0"/>
              <a:t> </a:t>
            </a:r>
            <a:r>
              <a:rPr lang="uk-UA" sz="1800" dirty="0"/>
              <a:t>Для роботи з </a:t>
            </a:r>
            <a:r>
              <a:rPr lang="en-US" sz="1800" dirty="0">
                <a:solidFill>
                  <a:schemeClr val="accent5">
                    <a:lumMod val="75000"/>
                  </a:schemeClr>
                </a:solidFill>
                <a:latin typeface="Consolas" panose="020B0609020204030204" pitchFamily="49" charset="0"/>
              </a:rPr>
              <a:t>std::move(</a:t>
            </a:r>
            <a:r>
              <a:rPr lang="en-US" sz="1800" dirty="0"/>
              <a:t>) </a:t>
            </a:r>
            <a:r>
              <a:rPr lang="uk-UA" sz="1800" dirty="0"/>
              <a:t>потрібно підключити заголовок </a:t>
            </a:r>
            <a:r>
              <a:rPr lang="en-US" sz="1800" dirty="0">
                <a:solidFill>
                  <a:schemeClr val="accent5">
                    <a:lumMod val="75000"/>
                  </a:schemeClr>
                </a:solidFill>
                <a:latin typeface="Consolas" panose="020B0609020204030204" pitchFamily="49" charset="0"/>
              </a:rPr>
              <a:t>utility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Ось вищенаведена програма, але вже з функцією </a:t>
            </a:r>
            <a:r>
              <a:rPr lang="en-US" sz="1800" dirty="0">
                <a:solidFill>
                  <a:schemeClr val="accent5">
                    <a:lumMod val="75000"/>
                  </a:schemeClr>
                </a:solidFill>
                <a:latin typeface="Consolas" panose="020B0609020204030204" pitchFamily="49" charset="0"/>
              </a:rPr>
              <a:t>swap()</a:t>
            </a:r>
            <a:r>
              <a:rPr lang="en-US" sz="1800" dirty="0"/>
              <a:t>, </a:t>
            </a:r>
            <a:r>
              <a:rPr lang="uk-UA" sz="1800" dirty="0"/>
              <a:t>яка використовує </a:t>
            </a:r>
            <a:r>
              <a:rPr lang="en-US" sz="1800" dirty="0">
                <a:solidFill>
                  <a:schemeClr val="accent5">
                    <a:lumMod val="75000"/>
                  </a:schemeClr>
                </a:solidFill>
                <a:latin typeface="Consolas" panose="020B0609020204030204" pitchFamily="49" charset="0"/>
              </a:rPr>
              <a:t>std::move()</a:t>
            </a:r>
            <a:r>
              <a:rPr lang="en-US" sz="1800" dirty="0"/>
              <a:t> </a:t>
            </a:r>
            <a:r>
              <a:rPr lang="uk-UA" sz="1800" dirty="0"/>
              <a:t>для перетворення </a:t>
            </a:r>
            <a:r>
              <a:rPr lang="en-US" sz="1800" dirty="0"/>
              <a:t>l-values </a:t>
            </a:r>
            <a:r>
              <a:rPr lang="uk-UA" sz="1800" dirty="0"/>
              <a:t>в </a:t>
            </a:r>
            <a:r>
              <a:rPr lang="en-US" sz="1800" dirty="0" err="1"/>
              <a:t>r-values</a:t>
            </a:r>
            <a:r>
              <a:rPr lang="en-US" sz="1800" dirty="0"/>
              <a:t>, </a:t>
            </a:r>
            <a:r>
              <a:rPr lang="uk-UA" sz="1800" dirty="0"/>
              <a:t>щоб ми мали можливість використати семантику переміщення замість семантики копіювання:</a:t>
            </a:r>
          </a:p>
        </p:txBody>
      </p:sp>
    </p:spTree>
    <p:extLst>
      <p:ext uri="{BB962C8B-B14F-4D97-AF65-F5344CB8AC3E}">
        <p14:creationId xmlns:p14="http://schemas.microsoft.com/office/powerpoint/2010/main" val="3390077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BE848044-7725-49D1-A803-5E543CCC397D}"/>
              </a:ext>
            </a:extLst>
          </p:cNvPr>
          <p:cNvPicPr>
            <a:picLocks noChangeAspect="1"/>
          </p:cNvPicPr>
          <p:nvPr/>
        </p:nvPicPr>
        <p:blipFill>
          <a:blip r:embed="rId2"/>
          <a:stretch>
            <a:fillRect/>
          </a:stretch>
        </p:blipFill>
        <p:spPr>
          <a:xfrm>
            <a:off x="2873875" y="0"/>
            <a:ext cx="6444248" cy="6858000"/>
          </a:xfrm>
          <a:prstGeom prst="rect">
            <a:avLst/>
          </a:prstGeom>
        </p:spPr>
      </p:pic>
      <p:pic>
        <p:nvPicPr>
          <p:cNvPr id="7" name="Picture 6">
            <a:extLst>
              <a:ext uri="{FF2B5EF4-FFF2-40B4-BE49-F238E27FC236}">
                <a16:creationId xmlns:a16="http://schemas.microsoft.com/office/drawing/2014/main" id="{4A333E97-BE58-4EE1-B685-8A3A0B234AC1}"/>
              </a:ext>
            </a:extLst>
          </p:cNvPr>
          <p:cNvPicPr>
            <a:picLocks noChangeAspect="1"/>
          </p:cNvPicPr>
          <p:nvPr/>
        </p:nvPicPr>
        <p:blipFill>
          <a:blip r:embed="rId3"/>
          <a:stretch>
            <a:fillRect/>
          </a:stretch>
        </p:blipFill>
        <p:spPr>
          <a:xfrm>
            <a:off x="9867739" y="4793920"/>
            <a:ext cx="1438476" cy="1552792"/>
          </a:xfrm>
          <a:prstGeom prst="rect">
            <a:avLst/>
          </a:prstGeom>
        </p:spPr>
      </p:pic>
    </p:spTree>
    <p:extLst>
      <p:ext uri="{BB962C8B-B14F-4D97-AF65-F5344CB8AC3E}">
        <p14:creationId xmlns:p14="http://schemas.microsoft.com/office/powerpoint/2010/main" val="344394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Спочатку ми динамічно виділяємо об’єкт класу </a:t>
            </a:r>
            <a:r>
              <a:rPr lang="en-US" sz="1800" dirty="0">
                <a:solidFill>
                  <a:schemeClr val="accent5">
                    <a:lumMod val="75000"/>
                  </a:schemeClr>
                </a:solidFill>
                <a:latin typeface="Consolas" panose="020B0609020204030204" pitchFamily="49" charset="0"/>
              </a:rPr>
              <a:t>Item</a:t>
            </a:r>
            <a:r>
              <a:rPr lang="en-US" sz="1800" dirty="0"/>
              <a:t> </a:t>
            </a:r>
            <a:r>
              <a:rPr lang="uk-UA" sz="1800" dirty="0"/>
              <a:t>і передаємо його в якості параметра нашому шаблону класу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З цього моменту об’єкт </a:t>
            </a:r>
            <a:r>
              <a:rPr lang="en-US" sz="1800" dirty="0">
                <a:solidFill>
                  <a:schemeClr val="accent5">
                    <a:lumMod val="75000"/>
                  </a:schemeClr>
                </a:solidFill>
                <a:latin typeface="Consolas" panose="020B0609020204030204" pitchFamily="49" charset="0"/>
              </a:rPr>
              <a:t>item</a:t>
            </a:r>
            <a:r>
              <a:rPr lang="en-US" sz="1800" dirty="0"/>
              <a:t> </a:t>
            </a:r>
            <a:r>
              <a:rPr lang="uk-UA" sz="1800" dirty="0"/>
              <a:t>класу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володіє виділеним об’єктом класу </a:t>
            </a:r>
            <a:r>
              <a:rPr lang="en-US" sz="1800" dirty="0">
                <a:solidFill>
                  <a:schemeClr val="accent5">
                    <a:lumMod val="75000"/>
                  </a:schemeClr>
                </a:solidFill>
                <a:latin typeface="Consolas" panose="020B0609020204030204" pitchFamily="49" charset="0"/>
              </a:rPr>
              <a:t>Item</a:t>
            </a:r>
            <a:r>
              <a:rPr lang="en-US" sz="1800" dirty="0"/>
              <a:t> (</a:t>
            </a:r>
            <a:r>
              <a:rPr lang="en-US" sz="1800" dirty="0">
                <a:solidFill>
                  <a:schemeClr val="accent5">
                    <a:lumMod val="75000"/>
                  </a:schemeClr>
                </a:solidFill>
                <a:latin typeface="Consolas" panose="020B0609020204030204" pitchFamily="49" charset="0"/>
              </a:rPr>
              <a:t>Auto_ptr1 </a:t>
            </a:r>
            <a:r>
              <a:rPr lang="uk-UA" sz="1800" b="1" dirty="0"/>
              <a:t>має композиційний зв’язок</a:t>
            </a:r>
            <a:r>
              <a:rPr lang="uk-UA" sz="1800" dirty="0"/>
              <a:t> з </a:t>
            </a:r>
            <a:r>
              <a:rPr lang="en-US" sz="1800" dirty="0" err="1">
                <a:solidFill>
                  <a:schemeClr val="accent5">
                    <a:lumMod val="75000"/>
                  </a:schemeClr>
                </a:solidFill>
                <a:latin typeface="Consolas" panose="020B0609020204030204" pitchFamily="49" charset="0"/>
              </a:rPr>
              <a:t>m_ptr</a:t>
            </a:r>
            <a:r>
              <a:rPr lang="en-US" sz="1800" dirty="0"/>
              <a:t>). </a:t>
            </a:r>
            <a:r>
              <a:rPr lang="uk-UA" sz="1800" dirty="0"/>
              <a:t>Оскільки </a:t>
            </a:r>
            <a:r>
              <a:rPr lang="en-US" sz="1800" dirty="0">
                <a:solidFill>
                  <a:schemeClr val="accent5">
                    <a:lumMod val="75000"/>
                  </a:schemeClr>
                </a:solidFill>
                <a:latin typeface="Consolas" panose="020B0609020204030204" pitchFamily="49" charset="0"/>
              </a:rPr>
              <a:t>item</a:t>
            </a:r>
            <a:r>
              <a:rPr lang="en-US" sz="1800" dirty="0"/>
              <a:t> </a:t>
            </a:r>
            <a:r>
              <a:rPr lang="uk-UA" sz="1800" dirty="0"/>
              <a:t>оголошений в якості локальної змінної і має область видимості блоку, він вийде з області видимості після завершення виконання блоку, в якому знаходиться, і буде знищений. А оскільки це об’єкт класу, то при його знищенні буде викликано </a:t>
            </a:r>
            <a:r>
              <a:rPr lang="uk-UA" sz="1800" dirty="0">
                <a:solidFill>
                  <a:schemeClr val="accent5">
                    <a:lumMod val="75000"/>
                  </a:schemeClr>
                </a:solidFill>
                <a:latin typeface="Consolas" panose="020B0609020204030204" pitchFamily="49" charset="0"/>
              </a:rPr>
              <a:t>деструктор</a:t>
            </a:r>
            <a:r>
              <a:rPr lang="uk-UA" sz="1800" dirty="0"/>
              <a:t> </a:t>
            </a:r>
            <a:r>
              <a:rPr lang="en-US" sz="1800" dirty="0">
                <a:solidFill>
                  <a:schemeClr val="accent5">
                    <a:lumMod val="75000"/>
                  </a:schemeClr>
                </a:solidFill>
                <a:latin typeface="Consolas" panose="020B0609020204030204" pitchFamily="49" charset="0"/>
              </a:rPr>
              <a:t>Auto_ptr1</a:t>
            </a:r>
            <a:r>
              <a:rPr lang="en-US" sz="1800" dirty="0"/>
              <a:t>. </a:t>
            </a:r>
            <a:r>
              <a:rPr lang="uk-UA" sz="1800" dirty="0"/>
              <a:t>Цей деструктор і забезпечить видалення вказівника </a:t>
            </a:r>
            <a:r>
              <a:rPr lang="en-US" sz="1800" dirty="0">
                <a:solidFill>
                  <a:schemeClr val="accent5">
                    <a:lumMod val="75000"/>
                  </a:schemeClr>
                </a:solidFill>
                <a:latin typeface="Consolas" panose="020B0609020204030204" pitchFamily="49" charset="0"/>
              </a:rPr>
              <a:t>Item</a:t>
            </a:r>
            <a:r>
              <a:rPr lang="en-US" sz="1800" dirty="0"/>
              <a:t>, </a:t>
            </a:r>
            <a:r>
              <a:rPr lang="uk-UA" sz="1800" dirty="0"/>
              <a:t>якого він зберігає!</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До тих пір, поки об’єкт класу </a:t>
            </a:r>
            <a:r>
              <a:rPr lang="en-US" sz="1800" dirty="0">
                <a:solidFill>
                  <a:schemeClr val="accent5">
                    <a:lumMod val="75000"/>
                  </a:schemeClr>
                </a:solidFill>
                <a:latin typeface="Consolas" panose="020B0609020204030204" pitchFamily="49" charset="0"/>
              </a:rPr>
              <a:t>Auto_ptr1</a:t>
            </a:r>
            <a:r>
              <a:rPr lang="en-US" sz="1800" dirty="0"/>
              <a:t> </a:t>
            </a:r>
            <a:r>
              <a:rPr lang="uk-UA" sz="1800" dirty="0"/>
              <a:t>визначено як локальну змінну (з автоматичною тривалістю життя, звідси і частина «</a:t>
            </a:r>
            <a:r>
              <a:rPr lang="en-US" sz="1800" dirty="0">
                <a:solidFill>
                  <a:schemeClr val="accent5">
                    <a:lumMod val="75000"/>
                  </a:schemeClr>
                </a:solidFill>
                <a:latin typeface="Consolas" panose="020B0609020204030204" pitchFamily="49" charset="0"/>
              </a:rPr>
              <a:t>Auto</a:t>
            </a:r>
            <a:r>
              <a:rPr lang="en-US" sz="1800" dirty="0"/>
              <a:t>» </a:t>
            </a:r>
            <a:r>
              <a:rPr lang="uk-UA" sz="1800" dirty="0"/>
              <a:t>в імені класу), </a:t>
            </a:r>
            <a:r>
              <a:rPr lang="en-US" sz="1800" dirty="0">
                <a:solidFill>
                  <a:schemeClr val="accent5">
                    <a:lumMod val="75000"/>
                  </a:schemeClr>
                </a:solidFill>
                <a:latin typeface="Consolas" panose="020B0609020204030204" pitchFamily="49" charset="0"/>
              </a:rPr>
              <a:t>Item</a:t>
            </a:r>
            <a:r>
              <a:rPr lang="en-US" sz="1800" dirty="0"/>
              <a:t> </a:t>
            </a:r>
            <a:r>
              <a:rPr lang="uk-UA" sz="1800" dirty="0"/>
              <a:t>гарантовано буде знищений в кінці блоку, в якому він оголошений, незалежно від того, як цей блок (функція </a:t>
            </a:r>
            <a:r>
              <a:rPr lang="en-US" sz="1800" dirty="0">
                <a:solidFill>
                  <a:schemeClr val="accent5">
                    <a:lumMod val="75000"/>
                  </a:schemeClr>
                </a:solidFill>
                <a:latin typeface="Consolas" panose="020B0609020204030204" pitchFamily="49" charset="0"/>
              </a:rPr>
              <a:t>main()</a:t>
            </a:r>
            <a:r>
              <a:rPr lang="en-US" sz="1800" dirty="0"/>
              <a:t>) </a:t>
            </a:r>
            <a:r>
              <a:rPr lang="uk-UA" sz="1800" dirty="0"/>
              <a:t>завершить своє виконання (передчасно чи ні).</a:t>
            </a:r>
          </a:p>
        </p:txBody>
      </p:sp>
    </p:spTree>
    <p:extLst>
      <p:ext uri="{BB962C8B-B14F-4D97-AF65-F5344CB8AC3E}">
        <p14:creationId xmlns:p14="http://schemas.microsoft.com/office/powerpoint/2010/main" val="34015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Але ця версія програми набагато ефективніша. При ініціалізації </a:t>
            </a:r>
            <a:r>
              <a:rPr lang="en-US" sz="1800" dirty="0" err="1">
                <a:solidFill>
                  <a:schemeClr val="accent5">
                    <a:lumMod val="75000"/>
                  </a:schemeClr>
                </a:solidFill>
                <a:latin typeface="Consolas" panose="020B0609020204030204" pitchFamily="49" charset="0"/>
              </a:rPr>
              <a:t>tmp</a:t>
            </a:r>
            <a:r>
              <a:rPr lang="en-US" sz="1800" dirty="0"/>
              <a:t>, </a:t>
            </a:r>
            <a:r>
              <a:rPr lang="uk-UA" sz="1800" dirty="0"/>
              <a:t>замість створення копії </a:t>
            </a:r>
            <a:r>
              <a:rPr lang="en-US" sz="1800" dirty="0">
                <a:solidFill>
                  <a:schemeClr val="accent5">
                    <a:lumMod val="75000"/>
                  </a:schemeClr>
                </a:solidFill>
                <a:latin typeface="Consolas" panose="020B0609020204030204" pitchFamily="49" charset="0"/>
              </a:rPr>
              <a:t>x</a:t>
            </a:r>
            <a:r>
              <a:rPr lang="en-US" sz="1800" dirty="0"/>
              <a:t>, </a:t>
            </a:r>
            <a:r>
              <a:rPr lang="uk-UA" sz="1800" dirty="0"/>
              <a:t>ми використовуємо </a:t>
            </a:r>
            <a:r>
              <a:rPr lang="en-US" sz="1800" dirty="0">
                <a:solidFill>
                  <a:schemeClr val="accent5">
                    <a:lumMod val="75000"/>
                  </a:schemeClr>
                </a:solidFill>
                <a:latin typeface="Consolas" panose="020B0609020204030204" pitchFamily="49" charset="0"/>
              </a:rPr>
              <a:t>std::move() </a:t>
            </a:r>
            <a:r>
              <a:rPr lang="uk-UA" sz="1800" dirty="0"/>
              <a:t>для конвертації змінної </a:t>
            </a:r>
            <a:r>
              <a:rPr lang="en-US" sz="1800" dirty="0">
                <a:solidFill>
                  <a:schemeClr val="accent5">
                    <a:lumMod val="75000"/>
                  </a:schemeClr>
                </a:solidFill>
                <a:latin typeface="Consolas" panose="020B0609020204030204" pitchFamily="49" charset="0"/>
              </a:rPr>
              <a:t>x</a:t>
            </a:r>
            <a:r>
              <a:rPr lang="en-US" sz="1800" dirty="0"/>
              <a:t>, </a:t>
            </a:r>
            <a:r>
              <a:rPr lang="uk-UA" sz="1800" dirty="0"/>
              <a:t>яка є </a:t>
            </a:r>
            <a:r>
              <a:rPr lang="en-US" sz="1800" dirty="0"/>
              <a:t>l-value, </a:t>
            </a:r>
            <a:r>
              <a:rPr lang="uk-UA" sz="1800" dirty="0"/>
              <a:t>в </a:t>
            </a:r>
            <a:r>
              <a:rPr lang="en-US" sz="1800" dirty="0" err="1"/>
              <a:t>r-value</a:t>
            </a:r>
            <a:r>
              <a:rPr lang="en-US" sz="1800" dirty="0"/>
              <a:t>. </a:t>
            </a:r>
            <a:r>
              <a:rPr lang="uk-UA" sz="1800" dirty="0"/>
              <a:t>А оскільки параметром стає </a:t>
            </a:r>
            <a:r>
              <a:rPr lang="en-US" sz="1800" dirty="0" err="1"/>
              <a:t>r-value</a:t>
            </a:r>
            <a:r>
              <a:rPr lang="en-US" sz="1800" dirty="0"/>
              <a:t>, </a:t>
            </a:r>
            <a:r>
              <a:rPr lang="uk-UA" sz="1800" dirty="0"/>
              <a:t>то за допомогою семантики переміщення </a:t>
            </a:r>
            <a:r>
              <a:rPr lang="en-US" sz="1800" dirty="0"/>
              <a:t>x </a:t>
            </a:r>
            <a:r>
              <a:rPr lang="uk-UA" sz="1800" dirty="0"/>
              <a:t>переміщується в </a:t>
            </a:r>
            <a:r>
              <a:rPr lang="en-US" sz="1800" dirty="0" err="1">
                <a:solidFill>
                  <a:schemeClr val="accent5">
                    <a:lumMod val="75000"/>
                  </a:schemeClr>
                </a:solidFill>
                <a:latin typeface="Consolas" panose="020B0609020204030204" pitchFamily="49" charset="0"/>
              </a:rPr>
              <a:t>tmp</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Потім, через кілька додаткових перестановок, значення змінної </a:t>
            </a:r>
            <a:r>
              <a:rPr lang="en-US" sz="1800" dirty="0">
                <a:solidFill>
                  <a:schemeClr val="accent5">
                    <a:lumMod val="75000"/>
                  </a:schemeClr>
                </a:solidFill>
                <a:latin typeface="Consolas" panose="020B0609020204030204" pitchFamily="49" charset="0"/>
              </a:rPr>
              <a:t>x</a:t>
            </a:r>
            <a:r>
              <a:rPr lang="en-US" sz="1800" dirty="0"/>
              <a:t> </a:t>
            </a:r>
            <a:r>
              <a:rPr lang="uk-UA" sz="1800" dirty="0"/>
              <a:t>переміщується в змінну </a:t>
            </a:r>
            <a:r>
              <a:rPr lang="en-US" sz="1800" dirty="0">
                <a:solidFill>
                  <a:schemeClr val="accent5">
                    <a:lumMod val="75000"/>
                  </a:schemeClr>
                </a:solidFill>
                <a:latin typeface="Consolas" panose="020B0609020204030204" pitchFamily="49" charset="0"/>
              </a:rPr>
              <a:t>y</a:t>
            </a:r>
            <a:r>
              <a:rPr lang="en-US" sz="1800" dirty="0"/>
              <a:t>, </a:t>
            </a:r>
            <a:r>
              <a:rPr lang="uk-UA" sz="1800" dirty="0"/>
              <a:t>а значення </a:t>
            </a:r>
            <a:r>
              <a:rPr lang="en-US" sz="1800" dirty="0">
                <a:solidFill>
                  <a:schemeClr val="accent5">
                    <a:lumMod val="75000"/>
                  </a:schemeClr>
                </a:solidFill>
                <a:latin typeface="Consolas" panose="020B0609020204030204" pitchFamily="49" charset="0"/>
              </a:rPr>
              <a:t>y</a:t>
            </a:r>
            <a:r>
              <a:rPr lang="en-US" sz="1800" dirty="0"/>
              <a:t> </a:t>
            </a:r>
            <a:r>
              <a:rPr lang="uk-UA" sz="1800" dirty="0"/>
              <a:t>переміщується в змінну </a:t>
            </a:r>
            <a:r>
              <a:rPr lang="en-US" sz="1800" dirty="0">
                <a:solidFill>
                  <a:schemeClr val="accent5">
                    <a:lumMod val="75000"/>
                  </a:schemeClr>
                </a:solidFill>
                <a:latin typeface="Consolas" panose="020B0609020204030204" pitchFamily="49" charset="0"/>
              </a:rPr>
              <a:t>x</a:t>
            </a:r>
            <a:r>
              <a:rPr lang="en-US" sz="1800" dirty="0"/>
              <a:t>.</a:t>
            </a:r>
            <a:endParaRPr lang="uk-UA" sz="1800" dirty="0"/>
          </a:p>
        </p:txBody>
      </p:sp>
    </p:spTree>
    <p:extLst>
      <p:ext uri="{BB962C8B-B14F-4D97-AF65-F5344CB8AC3E}">
        <p14:creationId xmlns:p14="http://schemas.microsoft.com/office/powerpoint/2010/main" val="2544887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Ще один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також можемо використати </a:t>
            </a:r>
            <a:r>
              <a:rPr lang="en-US" sz="1800" dirty="0">
                <a:solidFill>
                  <a:schemeClr val="accent5">
                    <a:lumMod val="75000"/>
                  </a:schemeClr>
                </a:solidFill>
                <a:latin typeface="Consolas" panose="020B0609020204030204" pitchFamily="49" charset="0"/>
              </a:rPr>
              <a:t>std::move() </a:t>
            </a:r>
            <a:r>
              <a:rPr lang="uk-UA" sz="1800" dirty="0"/>
              <a:t>для заповнення контейнерних класів (таких як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значеннями </a:t>
            </a:r>
            <a:r>
              <a:rPr lang="en-US" sz="1800" dirty="0"/>
              <a:t>l-values.</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наступній програмі ми спочатку додаємо елемент в вектор, використовуючи семантику копіювання, а потім додаємо елемент в вектор, використовуючи семантику переміщення:</a:t>
            </a:r>
          </a:p>
        </p:txBody>
      </p:sp>
    </p:spTree>
    <p:extLst>
      <p:ext uri="{BB962C8B-B14F-4D97-AF65-F5344CB8AC3E}">
        <p14:creationId xmlns:p14="http://schemas.microsoft.com/office/powerpoint/2010/main" val="817366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BB97ED3C-4D0C-47DA-AE9F-AFD2BB9A51E2}"/>
              </a:ext>
            </a:extLst>
          </p:cNvPr>
          <p:cNvPicPr>
            <a:picLocks noChangeAspect="1"/>
          </p:cNvPicPr>
          <p:nvPr/>
        </p:nvPicPr>
        <p:blipFill>
          <a:blip r:embed="rId2"/>
          <a:stretch>
            <a:fillRect/>
          </a:stretch>
        </p:blipFill>
        <p:spPr>
          <a:xfrm>
            <a:off x="484089" y="0"/>
            <a:ext cx="11223820" cy="6858000"/>
          </a:xfrm>
          <a:prstGeom prst="rect">
            <a:avLst/>
          </a:prstGeom>
        </p:spPr>
      </p:pic>
      <p:pic>
        <p:nvPicPr>
          <p:cNvPr id="7" name="Picture 6">
            <a:extLst>
              <a:ext uri="{FF2B5EF4-FFF2-40B4-BE49-F238E27FC236}">
                <a16:creationId xmlns:a16="http://schemas.microsoft.com/office/drawing/2014/main" id="{E91ED557-C5F6-498A-B006-5EB3C3A229DE}"/>
              </a:ext>
            </a:extLst>
          </p:cNvPr>
          <p:cNvPicPr>
            <a:picLocks noChangeAspect="1"/>
          </p:cNvPicPr>
          <p:nvPr/>
        </p:nvPicPr>
        <p:blipFill>
          <a:blip r:embed="rId3"/>
          <a:stretch>
            <a:fillRect/>
          </a:stretch>
        </p:blipFill>
        <p:spPr>
          <a:xfrm>
            <a:off x="9691926" y="118757"/>
            <a:ext cx="1743841" cy="1987835"/>
          </a:xfrm>
          <a:prstGeom prst="rect">
            <a:avLst/>
          </a:prstGeom>
        </p:spPr>
      </p:pic>
    </p:spTree>
    <p:extLst>
      <p:ext uri="{BB962C8B-B14F-4D97-AF65-F5344CB8AC3E}">
        <p14:creationId xmlns:p14="http://schemas.microsoft.com/office/powerpoint/2010/main" val="159823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першому випадку ми передаємо </a:t>
            </a:r>
            <a:r>
              <a:rPr lang="en-US" sz="1800" dirty="0"/>
              <a:t>l-value </a:t>
            </a:r>
            <a:r>
              <a:rPr lang="uk-UA" sz="1800" dirty="0"/>
              <a:t>в </a:t>
            </a:r>
            <a:r>
              <a:rPr lang="en-US" sz="1800" dirty="0" err="1">
                <a:solidFill>
                  <a:schemeClr val="accent5">
                    <a:lumMod val="75000"/>
                  </a:schemeClr>
                </a:solidFill>
                <a:latin typeface="Consolas" panose="020B0609020204030204" pitchFamily="49" charset="0"/>
              </a:rPr>
              <a:t>push_back</a:t>
            </a:r>
            <a:r>
              <a:rPr lang="en-US" sz="1800" dirty="0">
                <a:solidFill>
                  <a:schemeClr val="accent5">
                    <a:lumMod val="75000"/>
                  </a:schemeClr>
                </a:solidFill>
                <a:latin typeface="Consolas" panose="020B0609020204030204" pitchFamily="49" charset="0"/>
              </a:rPr>
              <a:t>()</a:t>
            </a:r>
            <a:r>
              <a:rPr lang="en-US" sz="1800" dirty="0"/>
              <a:t>, </a:t>
            </a:r>
            <a:r>
              <a:rPr lang="uk-UA" sz="1800" dirty="0"/>
              <a:t>тому використовується семантика копіювання для додавання елемента в вектор. З цієї причини змінна </a:t>
            </a:r>
            <a:r>
              <a:rPr lang="en-US" sz="1800" dirty="0">
                <a:solidFill>
                  <a:schemeClr val="accent5">
                    <a:lumMod val="75000"/>
                  </a:schemeClr>
                </a:solidFill>
                <a:latin typeface="Consolas" panose="020B0609020204030204" pitchFamily="49" charset="0"/>
              </a:rPr>
              <a:t>str</a:t>
            </a:r>
            <a:r>
              <a:rPr lang="en-US" sz="1800" dirty="0"/>
              <a:t> </a:t>
            </a:r>
            <a:r>
              <a:rPr lang="uk-UA" sz="1800" dirty="0"/>
              <a:t>залишається з колишнім значенням.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другому випадку ми передаємо </a:t>
            </a:r>
            <a:r>
              <a:rPr lang="en-US" sz="1800" dirty="0" err="1"/>
              <a:t>r-value</a:t>
            </a:r>
            <a:r>
              <a:rPr lang="en-US" sz="1800" dirty="0"/>
              <a:t> (</a:t>
            </a:r>
            <a:r>
              <a:rPr lang="uk-UA" sz="1800" dirty="0"/>
              <a:t>фактично </a:t>
            </a:r>
            <a:r>
              <a:rPr lang="en-US" sz="1800" dirty="0"/>
              <a:t>l-value, </a:t>
            </a:r>
            <a:r>
              <a:rPr lang="uk-UA" sz="1800" dirty="0"/>
              <a:t>яке конвертується в </a:t>
            </a:r>
            <a:r>
              <a:rPr lang="en-US" sz="1800" dirty="0" err="1"/>
              <a:t>r-value</a:t>
            </a:r>
            <a:r>
              <a:rPr lang="en-US" sz="1800" dirty="0"/>
              <a:t> </a:t>
            </a:r>
            <a:r>
              <a:rPr lang="uk-UA" sz="1800" dirty="0"/>
              <a:t>через </a:t>
            </a:r>
            <a:r>
              <a:rPr lang="en-US" sz="1800" dirty="0">
                <a:solidFill>
                  <a:schemeClr val="accent5">
                    <a:lumMod val="75000"/>
                  </a:schemeClr>
                </a:solidFill>
                <a:latin typeface="Consolas" panose="020B0609020204030204" pitchFamily="49" charset="0"/>
              </a:rPr>
              <a:t>std::move()</a:t>
            </a:r>
            <a:r>
              <a:rPr lang="en-US" sz="1800" dirty="0"/>
              <a:t>) </a:t>
            </a:r>
            <a:r>
              <a:rPr lang="uk-UA" sz="1800" dirty="0"/>
              <a:t>в </a:t>
            </a:r>
            <a:r>
              <a:rPr lang="en-US" sz="1800" dirty="0" err="1">
                <a:solidFill>
                  <a:schemeClr val="accent5">
                    <a:lumMod val="75000"/>
                  </a:schemeClr>
                </a:solidFill>
                <a:latin typeface="Consolas" panose="020B0609020204030204" pitchFamily="49" charset="0"/>
              </a:rPr>
              <a:t>push_back</a:t>
            </a:r>
            <a:r>
              <a:rPr lang="en-US" sz="1800" dirty="0">
                <a:solidFill>
                  <a:schemeClr val="accent5">
                    <a:lumMod val="75000"/>
                  </a:schemeClr>
                </a:solidFill>
                <a:latin typeface="Consolas" panose="020B0609020204030204" pitchFamily="49" charset="0"/>
              </a:rPr>
              <a:t>()</a:t>
            </a:r>
            <a:r>
              <a:rPr lang="en-US" sz="1800" dirty="0"/>
              <a:t>, </a:t>
            </a:r>
            <a:r>
              <a:rPr lang="uk-UA" sz="1800" dirty="0"/>
              <a:t>тому використовується семантика переміщення для додавання елемента в вектор. Це більш ефективно, тому що елемент </a:t>
            </a:r>
            <a:r>
              <a:rPr lang="uk-UA" sz="1800" dirty="0" err="1"/>
              <a:t>вектора</a:t>
            </a:r>
            <a:r>
              <a:rPr lang="uk-UA" sz="1800" dirty="0"/>
              <a:t> може “вкрасти” значення змінної </a:t>
            </a:r>
            <a:r>
              <a:rPr lang="en-US" sz="1800" dirty="0">
                <a:solidFill>
                  <a:schemeClr val="accent5">
                    <a:lumMod val="75000"/>
                  </a:schemeClr>
                </a:solidFill>
                <a:latin typeface="Consolas" panose="020B0609020204030204" pitchFamily="49" charset="0"/>
              </a:rPr>
              <a:t>std::string</a:t>
            </a:r>
            <a:r>
              <a:rPr lang="en-US" sz="1800" dirty="0"/>
              <a:t>, </a:t>
            </a:r>
            <a:r>
              <a:rPr lang="uk-UA" sz="1800" dirty="0"/>
              <a:t>замість його копіювання. З цієї ж причини </a:t>
            </a:r>
            <a:r>
              <a:rPr lang="en-US" sz="1800" dirty="0">
                <a:solidFill>
                  <a:schemeClr val="accent5">
                    <a:lumMod val="75000"/>
                  </a:schemeClr>
                </a:solidFill>
                <a:latin typeface="Consolas" panose="020B0609020204030204" pitchFamily="49" charset="0"/>
              </a:rPr>
              <a:t>str</a:t>
            </a:r>
            <a:r>
              <a:rPr lang="en-US" sz="1800" dirty="0"/>
              <a:t> </a:t>
            </a:r>
            <a:r>
              <a:rPr lang="uk-UA" sz="1800" dirty="0"/>
              <a:t>позбавляється свого значення.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цьому етапі </a:t>
            </a:r>
            <a:r>
              <a:rPr lang="en-US" sz="1800" dirty="0">
                <a:solidFill>
                  <a:schemeClr val="accent5">
                    <a:lumMod val="75000"/>
                  </a:schemeClr>
                </a:solidFill>
                <a:latin typeface="Consolas" panose="020B0609020204030204" pitchFamily="49" charset="0"/>
              </a:rPr>
              <a:t>std::move()</a:t>
            </a:r>
            <a:r>
              <a:rPr lang="en-US" sz="1800" dirty="0"/>
              <a:t> </a:t>
            </a:r>
            <a:r>
              <a:rPr lang="uk-UA" sz="1800" dirty="0"/>
              <a:t>наче підказує компілятору, що нам більше не потрібен цей об’єкт (принаймні, в його поточному стані). Отже, ви не повинні використовувати </a:t>
            </a:r>
            <a:r>
              <a:rPr lang="en-US" sz="1800" dirty="0">
                <a:solidFill>
                  <a:schemeClr val="accent5">
                    <a:lumMod val="75000"/>
                  </a:schemeClr>
                </a:solidFill>
                <a:latin typeface="Consolas" panose="020B0609020204030204" pitchFamily="49" charset="0"/>
              </a:rPr>
              <a:t>std::move()</a:t>
            </a:r>
            <a:r>
              <a:rPr lang="en-US" sz="1800" dirty="0"/>
              <a:t> </a:t>
            </a:r>
            <a:r>
              <a:rPr lang="uk-UA" sz="1800" dirty="0"/>
              <a:t>з будь-яким «постійним» об’єктом, який ви не хочете змінювати, і вам не слід очікувати, що об’єкти, які використовуються з </a:t>
            </a:r>
            <a:r>
              <a:rPr lang="en-US" sz="1800" dirty="0">
                <a:solidFill>
                  <a:schemeClr val="accent5">
                    <a:lumMod val="75000"/>
                  </a:schemeClr>
                </a:solidFill>
                <a:latin typeface="Consolas" panose="020B0609020204030204" pitchFamily="49" charset="0"/>
              </a:rPr>
              <a:t>std::move()</a:t>
            </a:r>
            <a:r>
              <a:rPr lang="en-US" sz="1800" dirty="0"/>
              <a:t>, </a:t>
            </a:r>
            <a:r>
              <a:rPr lang="uk-UA" sz="1800" dirty="0"/>
              <a:t>залишаться колишніми.</a:t>
            </a:r>
          </a:p>
        </p:txBody>
      </p:sp>
    </p:spTree>
    <p:extLst>
      <p:ext uri="{BB962C8B-B14F-4D97-AF65-F5344CB8AC3E}">
        <p14:creationId xmlns:p14="http://schemas.microsoft.com/office/powerpoint/2010/main" val="2068191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Функції переміщення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ми </a:t>
            </a:r>
            <a:r>
              <a:rPr lang="ru-RU" sz="1800" dirty="0" err="1"/>
              <a:t>вже</a:t>
            </a:r>
            <a:r>
              <a:rPr lang="ru-RU" sz="1800" dirty="0"/>
              <a:t> говорили, </a:t>
            </a:r>
            <a:r>
              <a:rPr lang="ru-RU" sz="1800" dirty="0" err="1"/>
              <a:t>ви</a:t>
            </a:r>
            <a:r>
              <a:rPr lang="ru-RU" sz="1800" dirty="0"/>
              <a:t> </a:t>
            </a:r>
            <a:r>
              <a:rPr lang="ru-RU" sz="1800" dirty="0" err="1"/>
              <a:t>повинні</a:t>
            </a:r>
            <a:r>
              <a:rPr lang="ru-RU" sz="1800" dirty="0"/>
              <a:t> </a:t>
            </a:r>
            <a:r>
              <a:rPr lang="ru-RU" sz="1800" dirty="0" err="1"/>
              <a:t>залишати</a:t>
            </a:r>
            <a:r>
              <a:rPr lang="ru-RU" sz="1800" dirty="0"/>
              <a:t> </a:t>
            </a:r>
            <a:r>
              <a:rPr lang="ru-RU" sz="1800" dirty="0" err="1"/>
              <a:t>об’єкти</a:t>
            </a:r>
            <a:r>
              <a:rPr lang="ru-RU" sz="1800" dirty="0"/>
              <a:t>, </a:t>
            </a:r>
            <a:r>
              <a:rPr lang="ru-RU" sz="1800" dirty="0" err="1"/>
              <a:t>ресурси</a:t>
            </a:r>
            <a:r>
              <a:rPr lang="ru-RU" sz="1800" dirty="0"/>
              <a:t> </a:t>
            </a:r>
            <a:r>
              <a:rPr lang="ru-RU" sz="1800" dirty="0" err="1"/>
              <a:t>яких</a:t>
            </a:r>
            <a:r>
              <a:rPr lang="ru-RU" sz="1800" dirty="0"/>
              <a:t> </a:t>
            </a:r>
            <a:r>
              <a:rPr lang="ru-RU" sz="1800" dirty="0" err="1"/>
              <a:t>ви</a:t>
            </a:r>
            <a:r>
              <a:rPr lang="ru-RU" sz="1800" dirty="0"/>
              <a:t> </a:t>
            </a:r>
            <a:r>
              <a:rPr lang="ru-RU" sz="1800" dirty="0" err="1"/>
              <a:t>переміщуєте</a:t>
            </a:r>
            <a:r>
              <a:rPr lang="ru-RU" sz="1800" dirty="0"/>
              <a:t>, в </a:t>
            </a:r>
            <a:r>
              <a:rPr lang="ru-RU" sz="1800" dirty="0" err="1"/>
              <a:t>чітко</a:t>
            </a:r>
            <a:r>
              <a:rPr lang="ru-RU" sz="1800" dirty="0"/>
              <a:t> </a:t>
            </a:r>
            <a:r>
              <a:rPr lang="ru-RU" sz="1800" dirty="0" err="1"/>
              <a:t>визначеному</a:t>
            </a:r>
            <a:r>
              <a:rPr lang="ru-RU" sz="1800" dirty="0"/>
              <a:t> </a:t>
            </a:r>
            <a:r>
              <a:rPr lang="ru-RU" sz="1800" dirty="0" err="1"/>
              <a:t>стані</a:t>
            </a:r>
            <a:r>
              <a:rPr lang="ru-RU" sz="1800" dirty="0"/>
              <a:t>. В </a:t>
            </a:r>
            <a:r>
              <a:rPr lang="ru-RU" sz="1800" dirty="0" err="1"/>
              <a:t>ідеалі</a:t>
            </a:r>
            <a:r>
              <a:rPr lang="ru-RU" sz="1800" dirty="0"/>
              <a:t> </a:t>
            </a:r>
            <a:r>
              <a:rPr lang="ru-RU" sz="1800" dirty="0" err="1"/>
              <a:t>це</a:t>
            </a:r>
            <a:r>
              <a:rPr lang="ru-RU" sz="1800" dirty="0"/>
              <a:t> </a:t>
            </a:r>
            <a:r>
              <a:rPr lang="ru-RU" sz="1800" dirty="0" err="1"/>
              <a:t>має</a:t>
            </a:r>
            <a:r>
              <a:rPr lang="ru-RU" sz="1800" dirty="0"/>
              <a:t> бути «</a:t>
            </a:r>
            <a:r>
              <a:rPr lang="ru-RU" sz="1800" dirty="0" err="1"/>
              <a:t>нульовий</a:t>
            </a:r>
            <a:r>
              <a:rPr lang="ru-RU" sz="1800" dirty="0"/>
              <a:t> стан» (</a:t>
            </a:r>
            <a:r>
              <a:rPr lang="ru-RU" sz="1800" b="1" dirty="0" err="1"/>
              <a:t>null</a:t>
            </a:r>
            <a:r>
              <a:rPr lang="ru-RU" sz="1800" b="1" dirty="0"/>
              <a:t>/</a:t>
            </a:r>
            <a:r>
              <a:rPr lang="ru-RU" sz="1800" b="1" dirty="0" err="1"/>
              <a:t>nullptr</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Тепер</a:t>
            </a:r>
            <a:r>
              <a:rPr lang="ru-RU" sz="1800" dirty="0"/>
              <a:t> ми </a:t>
            </a:r>
            <a:r>
              <a:rPr lang="ru-RU" sz="1800" dirty="0" err="1"/>
              <a:t>можемо</a:t>
            </a:r>
            <a:r>
              <a:rPr lang="ru-RU" sz="1800" dirty="0"/>
              <a:t> </a:t>
            </a:r>
            <a:r>
              <a:rPr lang="ru-RU" sz="1800" dirty="0" err="1"/>
              <a:t>поговорити</a:t>
            </a:r>
            <a:r>
              <a:rPr lang="ru-RU" sz="1800" dirty="0"/>
              <a:t> про те, </a:t>
            </a:r>
            <a:r>
              <a:rPr lang="ru-RU" sz="1800" dirty="0" err="1"/>
              <a:t>чому</a:t>
            </a:r>
            <a:r>
              <a:rPr lang="ru-RU" sz="1800" dirty="0"/>
              <a:t> при </a:t>
            </a:r>
            <a:r>
              <a:rPr lang="ru-RU" sz="1800" dirty="0" err="1"/>
              <a:t>використанні</a:t>
            </a:r>
            <a:r>
              <a:rPr lang="ru-RU" sz="1800" dirty="0"/>
              <a:t>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move</a:t>
            </a:r>
            <a:r>
              <a:rPr lang="ru-RU" sz="1800" dirty="0">
                <a:solidFill>
                  <a:schemeClr val="accent5">
                    <a:lumMod val="75000"/>
                  </a:schemeClr>
                </a:solidFill>
                <a:latin typeface="Consolas" panose="020B0609020204030204" pitchFamily="49" charset="0"/>
              </a:rPr>
              <a:t>()</a:t>
            </a:r>
            <a:r>
              <a:rPr lang="ru-RU" sz="1800" dirty="0"/>
              <a:t>, </a:t>
            </a:r>
            <a:r>
              <a:rPr lang="ru-RU" sz="1800" dirty="0" err="1"/>
              <a:t>об’єкт</a:t>
            </a:r>
            <a:r>
              <a:rPr lang="ru-RU" sz="1800" dirty="0"/>
              <a:t>, </a:t>
            </a:r>
            <a:r>
              <a:rPr lang="ru-RU" sz="1800" dirty="0" err="1"/>
              <a:t>ресурси</a:t>
            </a:r>
            <a:r>
              <a:rPr lang="ru-RU" sz="1800" dirty="0"/>
              <a:t> </a:t>
            </a:r>
            <a:r>
              <a:rPr lang="ru-RU" sz="1800" dirty="0" err="1"/>
              <a:t>якого</a:t>
            </a:r>
            <a:r>
              <a:rPr lang="ru-RU" sz="1800" dirty="0"/>
              <a:t> </a:t>
            </a:r>
            <a:r>
              <a:rPr lang="ru-RU" sz="1800" dirty="0" err="1"/>
              <a:t>переміщуються</a:t>
            </a:r>
            <a:r>
              <a:rPr lang="ru-RU" sz="1800" dirty="0"/>
              <a:t>, </a:t>
            </a:r>
            <a:r>
              <a:rPr lang="ru-RU" sz="1800" dirty="0" err="1"/>
              <a:t>може</a:t>
            </a:r>
            <a:r>
              <a:rPr lang="ru-RU" sz="1800" dirty="0"/>
              <a:t> не бути </a:t>
            </a:r>
            <a:r>
              <a:rPr lang="ru-RU" sz="1800" dirty="0" err="1"/>
              <a:t>тимчасовим</a:t>
            </a:r>
            <a:r>
              <a:rPr lang="ru-RU" sz="1800" dirty="0"/>
              <a:t>. Справа в тому, </a:t>
            </a:r>
            <a:r>
              <a:rPr lang="ru-RU" sz="1800" dirty="0" err="1"/>
              <a:t>що</a:t>
            </a:r>
            <a:r>
              <a:rPr lang="ru-RU" sz="1800" dirty="0"/>
              <a:t> </a:t>
            </a:r>
            <a:r>
              <a:rPr lang="ru-RU" sz="1800" dirty="0" err="1"/>
              <a:t>користувач</a:t>
            </a:r>
            <a:r>
              <a:rPr lang="ru-RU" sz="1800" dirty="0"/>
              <a:t> </a:t>
            </a:r>
            <a:r>
              <a:rPr lang="ru-RU" sz="1800" dirty="0" err="1"/>
              <a:t>може</a:t>
            </a:r>
            <a:r>
              <a:rPr lang="ru-RU" sz="1800" dirty="0"/>
              <a:t> </a:t>
            </a:r>
            <a:r>
              <a:rPr lang="ru-RU" sz="1800" dirty="0" err="1"/>
              <a:t>захотіти</a:t>
            </a:r>
            <a:r>
              <a:rPr lang="ru-RU" sz="1800" dirty="0"/>
              <a:t> повторно </a:t>
            </a:r>
            <a:r>
              <a:rPr lang="ru-RU" sz="1800" dirty="0" err="1"/>
              <a:t>використати</a:t>
            </a:r>
            <a:r>
              <a:rPr lang="ru-RU" sz="1800" dirty="0"/>
              <a:t> </a:t>
            </a:r>
            <a:r>
              <a:rPr lang="ru-RU" sz="1800" dirty="0" err="1"/>
              <a:t>цей</a:t>
            </a:r>
            <a:r>
              <a:rPr lang="ru-RU" sz="1800" dirty="0"/>
              <a:t> же (</a:t>
            </a:r>
            <a:r>
              <a:rPr lang="ru-RU" sz="1800" dirty="0" err="1"/>
              <a:t>тепер</a:t>
            </a:r>
            <a:r>
              <a:rPr lang="ru-RU" sz="1800" dirty="0"/>
              <a:t> </a:t>
            </a:r>
            <a:r>
              <a:rPr lang="ru-RU" sz="1800" dirty="0" err="1"/>
              <a:t>порожній</a:t>
            </a:r>
            <a:r>
              <a:rPr lang="ru-RU" sz="1800" dirty="0"/>
              <a:t>) </a:t>
            </a:r>
            <a:r>
              <a:rPr lang="ru-RU" sz="1800" dirty="0" err="1"/>
              <a:t>об’єкт</a:t>
            </a:r>
            <a:r>
              <a:rPr lang="ru-RU" sz="1800" dirty="0"/>
              <a:t> </a:t>
            </a:r>
            <a:r>
              <a:rPr lang="ru-RU" sz="1800" dirty="0" err="1"/>
              <a:t>або</a:t>
            </a:r>
            <a:r>
              <a:rPr lang="ru-RU" sz="1800" dirty="0"/>
              <a:t> </a:t>
            </a:r>
            <a:r>
              <a:rPr lang="ru-RU" sz="1800" dirty="0" err="1"/>
              <a:t>протестувати</a:t>
            </a:r>
            <a:r>
              <a:rPr lang="ru-RU" sz="1800" dirty="0"/>
              <a:t> </a:t>
            </a:r>
            <a:r>
              <a:rPr lang="ru-RU" sz="1800" dirty="0" err="1"/>
              <a:t>його</a:t>
            </a:r>
            <a:r>
              <a:rPr lang="ru-RU" sz="1800" dirty="0"/>
              <a:t> будь-</a:t>
            </a:r>
            <a:r>
              <a:rPr lang="ru-RU" sz="1800" dirty="0" err="1"/>
              <a:t>яким</a:t>
            </a:r>
            <a:r>
              <a:rPr lang="ru-RU" sz="1800" dirty="0"/>
              <a:t> чином.</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рядок </a:t>
            </a:r>
            <a:r>
              <a:rPr lang="ru-RU" sz="1800" dirty="0" err="1">
                <a:solidFill>
                  <a:schemeClr val="accent5">
                    <a:lumMod val="75000"/>
                  </a:schemeClr>
                </a:solidFill>
                <a:latin typeface="Consolas" panose="020B0609020204030204" pitchFamily="49" charset="0"/>
              </a:rPr>
              <a:t>str</a:t>
            </a:r>
            <a:r>
              <a:rPr lang="ru-RU" sz="1800" dirty="0"/>
              <a:t> </a:t>
            </a:r>
            <a:r>
              <a:rPr lang="ru-RU" sz="1800" dirty="0" err="1"/>
              <a:t>залишається</a:t>
            </a:r>
            <a:r>
              <a:rPr lang="ru-RU" sz="1800" dirty="0"/>
              <a:t> </a:t>
            </a:r>
            <a:r>
              <a:rPr lang="ru-RU" sz="1800" dirty="0" err="1"/>
              <a:t>порожнім</a:t>
            </a:r>
            <a:r>
              <a:rPr lang="ru-RU" sz="1800" dirty="0"/>
              <a:t> </a:t>
            </a:r>
            <a:r>
              <a:rPr lang="ru-RU" sz="1800" dirty="0" err="1"/>
              <a:t>після</a:t>
            </a:r>
            <a:r>
              <a:rPr lang="ru-RU" sz="1800" dirty="0"/>
              <a:t> </a:t>
            </a:r>
            <a:r>
              <a:rPr lang="ru-RU" sz="1800" dirty="0" err="1"/>
              <a:t>виконання</a:t>
            </a:r>
            <a:r>
              <a:rPr lang="ru-RU" sz="1800" dirty="0"/>
              <a:t> </a:t>
            </a:r>
            <a:r>
              <a:rPr lang="ru-RU" sz="1800" dirty="0" err="1"/>
              <a:t>переміщення</a:t>
            </a:r>
            <a:r>
              <a:rPr lang="ru-RU" sz="1800" dirty="0"/>
              <a:t> (</a:t>
            </a:r>
            <a:r>
              <a:rPr lang="ru-RU" sz="1800" dirty="0" err="1"/>
              <a:t>що</a:t>
            </a:r>
            <a:r>
              <a:rPr lang="ru-RU" sz="1800" dirty="0"/>
              <a:t> </a:t>
            </a:r>
            <a:r>
              <a:rPr lang="ru-RU" sz="1800" dirty="0" err="1"/>
              <a:t>завжди</a:t>
            </a:r>
            <a:r>
              <a:rPr lang="ru-RU" sz="1800" dirty="0"/>
              <a:t> робить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string</a:t>
            </a:r>
            <a:r>
              <a:rPr lang="ru-RU" sz="1800" dirty="0"/>
              <a:t> </a:t>
            </a:r>
            <a:r>
              <a:rPr lang="ru-RU" sz="1800" dirty="0" err="1"/>
              <a:t>після</a:t>
            </a:r>
            <a:r>
              <a:rPr lang="ru-RU" sz="1800" dirty="0"/>
              <a:t> </a:t>
            </a:r>
            <a:r>
              <a:rPr lang="ru-RU" sz="1800" dirty="0" err="1"/>
              <a:t>успішного</a:t>
            </a:r>
            <a:r>
              <a:rPr lang="ru-RU" sz="1800" dirty="0"/>
              <a:t> </a:t>
            </a:r>
            <a:r>
              <a:rPr lang="ru-RU" sz="1800" dirty="0" err="1"/>
              <a:t>переміщення</a:t>
            </a:r>
            <a:r>
              <a:rPr lang="ru-RU" sz="1800" dirty="0"/>
              <a:t>). Таким чином, ми </a:t>
            </a:r>
            <a:r>
              <a:rPr lang="ru-RU" sz="1800" dirty="0" err="1"/>
              <a:t>можемо</a:t>
            </a:r>
            <a:r>
              <a:rPr lang="ru-RU" sz="1800" dirty="0"/>
              <a:t> повторно </a:t>
            </a:r>
            <a:r>
              <a:rPr lang="ru-RU" sz="1800" dirty="0" err="1"/>
              <a:t>його</a:t>
            </a:r>
            <a:r>
              <a:rPr lang="ru-RU" sz="1800" dirty="0"/>
              <a:t> </a:t>
            </a:r>
            <a:r>
              <a:rPr lang="ru-RU" sz="1800" dirty="0" err="1"/>
              <a:t>використати</a:t>
            </a:r>
            <a:r>
              <a:rPr lang="ru-RU" sz="1800" dirty="0"/>
              <a:t>, </a:t>
            </a:r>
            <a:r>
              <a:rPr lang="ru-RU" sz="1800" dirty="0" err="1"/>
              <a:t>якщо</a:t>
            </a:r>
            <a:r>
              <a:rPr lang="ru-RU" sz="1800" dirty="0"/>
              <a:t>, </a:t>
            </a:r>
            <a:r>
              <a:rPr lang="ru-RU" sz="1800" dirty="0" err="1"/>
              <a:t>звичайно</a:t>
            </a:r>
            <a:r>
              <a:rPr lang="ru-RU" sz="1800" dirty="0"/>
              <a:t>, </a:t>
            </a:r>
            <a:r>
              <a:rPr lang="ru-RU" sz="1800" dirty="0" err="1"/>
              <a:t>захочемо</a:t>
            </a:r>
            <a:r>
              <a:rPr lang="ru-RU" sz="1800" dirty="0"/>
              <a:t>, </a:t>
            </a:r>
            <a:r>
              <a:rPr lang="ru-RU" sz="1800" dirty="0" err="1"/>
              <a:t>або</a:t>
            </a:r>
            <a:r>
              <a:rPr lang="ru-RU" sz="1800" dirty="0"/>
              <a:t> </a:t>
            </a:r>
            <a:r>
              <a:rPr lang="ru-RU" sz="1800" dirty="0" err="1"/>
              <a:t>проігнорувати</a:t>
            </a:r>
            <a:r>
              <a:rPr lang="ru-RU" sz="1800" dirty="0"/>
              <a:t>, </a:t>
            </a:r>
            <a:r>
              <a:rPr lang="ru-RU" sz="1800" dirty="0" err="1"/>
              <a:t>якщо</a:t>
            </a:r>
            <a:r>
              <a:rPr lang="ru-RU" sz="1800" dirty="0"/>
              <a:t> </a:t>
            </a:r>
            <a:r>
              <a:rPr lang="ru-RU" sz="1800" dirty="0" err="1"/>
              <a:t>він</a:t>
            </a:r>
            <a:r>
              <a:rPr lang="ru-RU" sz="1800" dirty="0"/>
              <a:t> нам </a:t>
            </a:r>
            <a:r>
              <a:rPr lang="ru-RU" sz="1800" dirty="0" err="1"/>
              <a:t>більше</a:t>
            </a:r>
            <a:r>
              <a:rPr lang="ru-RU" sz="1800" dirty="0"/>
              <a:t> не </a:t>
            </a:r>
            <a:r>
              <a:rPr lang="ru-RU" sz="1800" dirty="0" err="1"/>
              <a:t>потрібен</a:t>
            </a:r>
            <a:r>
              <a:rPr lang="ru-RU" sz="1800" dirty="0"/>
              <a:t>.</a:t>
            </a:r>
            <a:endParaRPr lang="uk-UA" sz="1800" dirty="0"/>
          </a:p>
        </p:txBody>
      </p:sp>
    </p:spTree>
    <p:extLst>
      <p:ext uri="{BB962C8B-B14F-4D97-AF65-F5344CB8AC3E}">
        <p14:creationId xmlns:p14="http://schemas.microsoft.com/office/powerpoint/2010/main" val="28991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ru-RU" b="1" dirty="0"/>
              <a:t>Чим </a:t>
            </a:r>
            <a:r>
              <a:rPr lang="ru-RU" b="1" dirty="0" err="1"/>
              <a:t>ще</a:t>
            </a:r>
            <a:r>
              <a:rPr lang="ru-RU" b="1" dirty="0"/>
              <a:t> </a:t>
            </a:r>
            <a:r>
              <a:rPr lang="ru-RU" b="1" dirty="0" err="1"/>
              <a:t>корисна</a:t>
            </a:r>
            <a:r>
              <a:rPr lang="ru-RU" b="1" dirty="0"/>
              <a:t> </a:t>
            </a:r>
            <a:r>
              <a:rPr lang="ru-RU" b="1" dirty="0" err="1"/>
              <a:t>функція</a:t>
            </a:r>
            <a:r>
              <a:rPr lang="ru-RU" b="1" dirty="0"/>
              <a:t> </a:t>
            </a:r>
            <a:r>
              <a:rPr lang="ru-RU" b="1" dirty="0" err="1"/>
              <a:t>std</a:t>
            </a:r>
            <a:r>
              <a:rPr lang="ru-RU" b="1" dirty="0"/>
              <a:t>::</a:t>
            </a:r>
            <a:r>
              <a:rPr lang="ru-RU" b="1" dirty="0" err="1"/>
              <a:t>move</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std::move() </a:t>
            </a:r>
            <a:r>
              <a:rPr lang="uk-UA" sz="1800" dirty="0"/>
              <a:t>також може бути корисна при сортуванні елементів масиву. Більшість алгоритмів сортування (такі як «метод вибору» і «</a:t>
            </a:r>
            <a:r>
              <a:rPr lang="uk-UA" sz="1800" dirty="0" err="1"/>
              <a:t>бульбашкове</a:t>
            </a:r>
            <a:r>
              <a:rPr lang="uk-UA" sz="1800" dirty="0"/>
              <a:t> сортування») працюють шляхом заміни пар елементів. На попередніх </a:t>
            </a:r>
            <a:r>
              <a:rPr lang="uk-UA" sz="1800" dirty="0" err="1"/>
              <a:t>уроках</a:t>
            </a:r>
            <a:r>
              <a:rPr lang="uk-UA" sz="1800" dirty="0"/>
              <a:t> нам доводилося використовувати семантику копіювання для виконання таких замін. Тепер же ми можемо використати семантику переміщення, яка є ефективнішою.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std::move() </a:t>
            </a:r>
            <a:r>
              <a:rPr lang="uk-UA" sz="1800" dirty="0"/>
              <a:t>також може бути корисна при переміщенні вмісту з одного розумного вказівника в інший.</a:t>
            </a:r>
          </a:p>
        </p:txBody>
      </p:sp>
    </p:spTree>
    <p:extLst>
      <p:ext uri="{BB962C8B-B14F-4D97-AF65-F5344CB8AC3E}">
        <p14:creationId xmlns:p14="http://schemas.microsoft.com/office/powerpoint/2010/main" val="1599807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Функція </a:t>
            </a:r>
            <a:r>
              <a:rPr lang="en-US" sz="1800" b="1" dirty="0">
                <a:highlight>
                  <a:srgbClr val="00FF00"/>
                </a:highlight>
              </a:rPr>
              <a:t>std::move() </a:t>
            </a:r>
            <a:r>
              <a:rPr lang="uk-UA" sz="1800" b="1" dirty="0">
                <a:highlight>
                  <a:srgbClr val="00FF00"/>
                </a:highlight>
              </a:rPr>
              <a:t>може використовуватися всякий раз, коли потрібно обробляти </a:t>
            </a:r>
            <a:r>
              <a:rPr lang="en-US" sz="1800" b="1" dirty="0">
                <a:highlight>
                  <a:srgbClr val="00FF00"/>
                </a:highlight>
              </a:rPr>
              <a:t>l-value </a:t>
            </a:r>
            <a:r>
              <a:rPr lang="uk-UA" sz="1800" b="1" dirty="0">
                <a:highlight>
                  <a:srgbClr val="00FF00"/>
                </a:highlight>
              </a:rPr>
              <a:t>як </a:t>
            </a:r>
            <a:r>
              <a:rPr lang="en-US" sz="1800" b="1" dirty="0" err="1">
                <a:highlight>
                  <a:srgbClr val="00FF00"/>
                </a:highlight>
              </a:rPr>
              <a:t>r-value</a:t>
            </a:r>
            <a:r>
              <a:rPr lang="en-US" sz="1800" b="1" dirty="0">
                <a:highlight>
                  <a:srgbClr val="00FF00"/>
                </a:highlight>
              </a:rPr>
              <a:t> </a:t>
            </a:r>
            <a:r>
              <a:rPr lang="uk-UA" sz="1800" b="1" dirty="0">
                <a:highlight>
                  <a:srgbClr val="00FF00"/>
                </a:highlight>
              </a:rPr>
              <a:t>з метою використання семантики переміщення замість семантики копіювання.</a:t>
            </a:r>
          </a:p>
        </p:txBody>
      </p:sp>
    </p:spTree>
    <p:extLst>
      <p:ext uri="{BB962C8B-B14F-4D97-AF65-F5344CB8AC3E}">
        <p14:creationId xmlns:p14="http://schemas.microsoft.com/office/powerpoint/2010/main" val="2098849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a:t>
            </a:r>
            <a:r>
              <a:rPr lang="ru-RU" sz="1800" dirty="0"/>
              <a:t>и говорили про те, як </a:t>
            </a:r>
            <a:r>
              <a:rPr lang="ru-RU" sz="1800" b="1" dirty="0" err="1">
                <a:highlight>
                  <a:srgbClr val="FFFF00"/>
                </a:highlight>
              </a:rPr>
              <a:t>використання</a:t>
            </a:r>
            <a:r>
              <a:rPr lang="ru-RU" sz="1800" b="1" dirty="0">
                <a:highlight>
                  <a:srgbClr val="FFFF00"/>
                </a:highlight>
              </a:rPr>
              <a:t> </a:t>
            </a:r>
            <a:r>
              <a:rPr lang="ru-RU" sz="1800" b="1" dirty="0" err="1">
                <a:highlight>
                  <a:srgbClr val="FFFF00"/>
                </a:highlight>
              </a:rPr>
              <a:t>вказівників</a:t>
            </a:r>
            <a:r>
              <a:rPr lang="ru-RU" sz="1800" b="1" dirty="0">
                <a:highlight>
                  <a:srgbClr val="FFFF00"/>
                </a:highlight>
              </a:rPr>
              <a:t> </a:t>
            </a:r>
            <a:r>
              <a:rPr lang="ru-RU" sz="1800" b="1" dirty="0" err="1">
                <a:highlight>
                  <a:srgbClr val="FFFF00"/>
                </a:highlight>
              </a:rPr>
              <a:t>може</a:t>
            </a:r>
            <a:r>
              <a:rPr lang="ru-RU" sz="1800" b="1" dirty="0">
                <a:highlight>
                  <a:srgbClr val="FFFF00"/>
                </a:highlight>
              </a:rPr>
              <a:t> </a:t>
            </a:r>
            <a:r>
              <a:rPr lang="ru-RU" sz="1800" b="1" dirty="0" err="1">
                <a:highlight>
                  <a:srgbClr val="FFFF00"/>
                </a:highlight>
              </a:rPr>
              <a:t>призвести</a:t>
            </a:r>
            <a:r>
              <a:rPr lang="ru-RU" sz="1800" b="1" dirty="0">
                <a:highlight>
                  <a:srgbClr val="FFFF00"/>
                </a:highlight>
              </a:rPr>
              <a:t> до </a:t>
            </a:r>
            <a:r>
              <a:rPr lang="ru-RU" sz="1800" b="1" dirty="0" err="1">
                <a:highlight>
                  <a:srgbClr val="FFFF00"/>
                </a:highlight>
              </a:rPr>
              <a:t>помилок</a:t>
            </a:r>
            <a:r>
              <a:rPr lang="ru-RU" sz="1800" b="1" dirty="0">
                <a:highlight>
                  <a:srgbClr val="FFFF00"/>
                </a:highlight>
              </a:rPr>
              <a:t> і </a:t>
            </a:r>
            <a:r>
              <a:rPr lang="ru-RU" sz="1800" b="1" dirty="0" err="1">
                <a:highlight>
                  <a:srgbClr val="FFFF00"/>
                </a:highlight>
              </a:rPr>
              <a:t>витоків</a:t>
            </a:r>
            <a:r>
              <a:rPr lang="ru-RU" sz="1800" b="1" dirty="0">
                <a:highlight>
                  <a:srgbClr val="FFFF00"/>
                </a:highlight>
              </a:rPr>
              <a:t> </a:t>
            </a:r>
            <a:r>
              <a:rPr lang="ru-RU" sz="1800" b="1" dirty="0" err="1">
                <a:highlight>
                  <a:srgbClr val="FFFF00"/>
                </a:highlight>
              </a:rPr>
              <a:t>пам’яті</a:t>
            </a:r>
            <a:r>
              <a:rPr lang="ru-RU" sz="1800" b="1" dirty="0">
                <a:highlight>
                  <a:srgbClr val="FFFF00"/>
                </a:highlight>
              </a:rPr>
              <a:t> в </a:t>
            </a:r>
            <a:r>
              <a:rPr lang="ru-RU" sz="1800" b="1" dirty="0" err="1">
                <a:highlight>
                  <a:srgbClr val="FFFF00"/>
                </a:highlight>
              </a:rPr>
              <a:t>деяких</a:t>
            </a:r>
            <a:r>
              <a:rPr lang="ru-RU" sz="1800" b="1" dirty="0">
                <a:highlight>
                  <a:srgbClr val="FFFF00"/>
                </a:highlight>
              </a:rPr>
              <a:t> </a:t>
            </a:r>
            <a:r>
              <a:rPr lang="ru-RU" sz="1800" b="1" dirty="0" err="1">
                <a:highlight>
                  <a:srgbClr val="FFFF00"/>
                </a:highlight>
              </a:rPr>
              <a:t>ситуаціях</a:t>
            </a:r>
            <a:r>
              <a:rPr lang="ru-RU" sz="1800" dirty="0"/>
              <a:t>. </a:t>
            </a:r>
            <a:r>
              <a:rPr lang="ru-RU" sz="1800" dirty="0" err="1"/>
              <a:t>Наприклад</a:t>
            </a:r>
            <a:r>
              <a:rPr lang="ru-RU" sz="1800" dirty="0"/>
              <a:t>, при </a:t>
            </a:r>
            <a:r>
              <a:rPr lang="ru-RU" sz="1800" dirty="0" err="1"/>
              <a:t>передчасному</a:t>
            </a:r>
            <a:r>
              <a:rPr lang="ru-RU" sz="1800" dirty="0"/>
              <a:t> </a:t>
            </a:r>
            <a:r>
              <a:rPr lang="ru-RU" sz="1800" dirty="0" err="1"/>
              <a:t>завершенні</a:t>
            </a:r>
            <a:r>
              <a:rPr lang="ru-RU" sz="1800" dirty="0"/>
              <a:t> </a:t>
            </a:r>
            <a:r>
              <a:rPr lang="ru-RU" sz="1800" dirty="0" err="1"/>
              <a:t>функції</a:t>
            </a:r>
            <a:r>
              <a:rPr lang="ru-RU" sz="1800" dirty="0"/>
              <a:t> </a:t>
            </a:r>
            <a:r>
              <a:rPr lang="ru-RU" sz="1800" dirty="0" err="1"/>
              <a:t>або</a:t>
            </a:r>
            <a:r>
              <a:rPr lang="ru-RU" sz="1800" dirty="0"/>
              <a:t> при </a:t>
            </a:r>
            <a:r>
              <a:rPr lang="ru-RU" sz="1800" dirty="0" err="1"/>
              <a:t>генерації</a:t>
            </a:r>
            <a:r>
              <a:rPr lang="ru-RU" sz="1800" dirty="0"/>
              <a:t> </a:t>
            </a:r>
            <a:r>
              <a:rPr lang="ru-RU" sz="1800" dirty="0" err="1"/>
              <a:t>винятку</a:t>
            </a:r>
            <a:r>
              <a:rPr lang="ru-RU" sz="1800" dirty="0"/>
              <a:t>, коли </a:t>
            </a:r>
            <a:r>
              <a:rPr lang="ru-RU" sz="1800" dirty="0" err="1"/>
              <a:t>вказівник</a:t>
            </a:r>
            <a:r>
              <a:rPr lang="ru-RU" sz="1800" dirty="0"/>
              <a:t> </a:t>
            </a:r>
            <a:r>
              <a:rPr lang="ru-RU" sz="1800" dirty="0" err="1"/>
              <a:t>може</a:t>
            </a:r>
            <a:r>
              <a:rPr lang="ru-RU" sz="1800" dirty="0"/>
              <a:t> бути </a:t>
            </a:r>
            <a:r>
              <a:rPr lang="ru-RU" sz="1800" dirty="0" err="1"/>
              <a:t>видалений</a:t>
            </a:r>
            <a:r>
              <a:rPr lang="ru-RU" sz="1800" dirty="0"/>
              <a:t> </a:t>
            </a:r>
            <a:r>
              <a:rPr lang="ru-RU" sz="1800" dirty="0" err="1"/>
              <a:t>неналежним</a:t>
            </a:r>
            <a:r>
              <a:rPr lang="ru-RU" sz="1800" dirty="0"/>
              <a:t> чином:</a:t>
            </a:r>
            <a:endParaRPr lang="uk-UA" sz="1800" dirty="0"/>
          </a:p>
        </p:txBody>
      </p:sp>
      <p:pic>
        <p:nvPicPr>
          <p:cNvPr id="5" name="Picture 4">
            <a:extLst>
              <a:ext uri="{FF2B5EF4-FFF2-40B4-BE49-F238E27FC236}">
                <a16:creationId xmlns:a16="http://schemas.microsoft.com/office/drawing/2014/main" id="{D24170C7-41E5-47C9-A355-DEBC8313C7A0}"/>
              </a:ext>
            </a:extLst>
          </p:cNvPr>
          <p:cNvPicPr>
            <a:picLocks noChangeAspect="1"/>
          </p:cNvPicPr>
          <p:nvPr/>
        </p:nvPicPr>
        <p:blipFill>
          <a:blip r:embed="rId2"/>
          <a:stretch>
            <a:fillRect/>
          </a:stretch>
        </p:blipFill>
        <p:spPr>
          <a:xfrm>
            <a:off x="505427" y="2189777"/>
            <a:ext cx="11181144" cy="4668222"/>
          </a:xfrm>
          <a:prstGeom prst="rect">
            <a:avLst/>
          </a:prstGeom>
        </p:spPr>
      </p:pic>
    </p:spTree>
    <p:extLst>
      <p:ext uri="{BB962C8B-B14F-4D97-AF65-F5344CB8AC3E}">
        <p14:creationId xmlns:p14="http://schemas.microsoft.com/office/powerpoint/2010/main" val="697326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Розумний вказівник </a:t>
            </a:r>
            <a:r>
              <a:rPr lang="uk-UA" sz="1800" dirty="0"/>
              <a:t>— це клас, який управляє динамічно виділеною пам’яттю/ресурсом/об’єктом. Головна фішка розумних вказівників полягає в управлінні та забезпеченні коректного видалення динамічно виділеного ресурсу у відповідний час (зазвичай, коли розумний вказівник виходить з області видимості).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Через це розумні вказівники ніколи не можна виділяти динамічно (в іншому випадку, існує ризик того, що розумний вказівник буде неправильно видалений, це означає, що ресурс, який йому належить, також не буде видалений, і станеться витік пам’яті). </a:t>
            </a:r>
            <a:r>
              <a:rPr lang="uk-UA" sz="1800" b="1" dirty="0">
                <a:highlight>
                  <a:srgbClr val="00FF00"/>
                </a:highlight>
              </a:rPr>
              <a:t>Завжди виділяючи розумні вказівники статичним способом (як локальні змінні), ви отримуєте гарантію, що розумний вказівник </a:t>
            </a:r>
            <a:r>
              <a:rPr lang="uk-UA" sz="1800" b="1" dirty="0" err="1">
                <a:highlight>
                  <a:srgbClr val="00FF00"/>
                </a:highlight>
              </a:rPr>
              <a:t>коректно</a:t>
            </a:r>
            <a:r>
              <a:rPr lang="uk-UA" sz="1800" b="1" dirty="0">
                <a:highlight>
                  <a:srgbClr val="00FF00"/>
                </a:highlight>
              </a:rPr>
              <a:t> вийде з області видимості і видалить об’єкт, який зберігається</a:t>
            </a:r>
            <a:r>
              <a:rPr lang="uk-UA" sz="1800" dirty="0"/>
              <a:t>.</a:t>
            </a:r>
          </a:p>
        </p:txBody>
      </p:sp>
    </p:spTree>
    <p:extLst>
      <p:ext uri="{BB962C8B-B14F-4D97-AF65-F5344CB8AC3E}">
        <p14:creationId xmlns:p14="http://schemas.microsoft.com/office/powerpoint/2010/main" val="301905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Стандартна бібліотека в </a:t>
            </a:r>
            <a:r>
              <a:rPr lang="en-US" sz="1800" dirty="0"/>
              <a:t>C++11 </a:t>
            </a:r>
            <a:r>
              <a:rPr lang="uk-UA" sz="1800" dirty="0"/>
              <a:t>має 4 класи розумних вказівників:</a:t>
            </a:r>
          </a:p>
          <a:p>
            <a:pPr marL="825750" indent="-285750">
              <a:lnSpc>
                <a:spcPct val="150000"/>
              </a:lnSpc>
              <a:spcBef>
                <a:spcPts val="0"/>
              </a:spcBef>
            </a:pPr>
            <a:r>
              <a:rPr lang="uk-UA"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solidFill>
                  <a:schemeClr val="accent5">
                    <a:lumMod val="75000"/>
                  </a:schemeClr>
                </a:solidFill>
                <a:latin typeface="Consolas" panose="020B0609020204030204" pitchFamily="49" charset="0"/>
              </a:rPr>
              <a:t> </a:t>
            </a:r>
            <a:r>
              <a:rPr lang="en-US" sz="1800" dirty="0"/>
              <a:t>(</a:t>
            </a:r>
            <a:r>
              <a:rPr lang="uk-UA" sz="1800" dirty="0"/>
              <a:t>який не слід використовувати — він видалений в </a:t>
            </a:r>
            <a:r>
              <a:rPr lang="en-US" sz="1800" dirty="0"/>
              <a:t>C++17);</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shared_ptr</a:t>
            </a:r>
            <a:r>
              <a:rPr lang="en-US" sz="1800" dirty="0"/>
              <a:t>;</a:t>
            </a:r>
          </a:p>
          <a:p>
            <a:pPr marL="825750" indent="-285750">
              <a:lnSpc>
                <a:spcPct val="150000"/>
              </a:lnSpc>
              <a:spcBef>
                <a:spcPts val="0"/>
              </a:spcBef>
            </a:pP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weak_ptr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по суті, є найбільш часто використовуваним класом розумного вказівника, тому спочатку розглянемо саме його.</a:t>
            </a:r>
          </a:p>
        </p:txBody>
      </p:sp>
    </p:spTree>
    <p:extLst>
      <p:ext uri="{BB962C8B-B14F-4D97-AF65-F5344CB8AC3E}">
        <p14:creationId xmlns:p14="http://schemas.microsoft.com/office/powerpoint/2010/main" val="276103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Такий клас називається розумним вказівником</a:t>
            </a:r>
            <a:r>
              <a:rPr lang="uk-UA" sz="1800" dirty="0"/>
              <a:t>. </a:t>
            </a:r>
            <a:r>
              <a:rPr lang="uk-UA" sz="1800" b="1" dirty="0">
                <a:highlight>
                  <a:srgbClr val="00FFFF"/>
                </a:highlight>
              </a:rPr>
              <a:t>Розумний вказівник </a:t>
            </a:r>
            <a:r>
              <a:rPr lang="uk-UA" sz="1800" dirty="0"/>
              <a:t>— це клас, призначений для управління динамічно виділеною пам’яттю і забезпечення звільнення (видалення) виділеної пам’яті при виході об’єкта цього класу з області видимості.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повернемося до нашого прикладу з </a:t>
            </a:r>
            <a:r>
              <a:rPr lang="en-US" sz="1800" dirty="0" err="1">
                <a:solidFill>
                  <a:schemeClr val="accent5">
                    <a:lumMod val="75000"/>
                  </a:schemeClr>
                </a:solidFill>
                <a:latin typeface="Consolas" panose="020B0609020204030204" pitchFamily="49" charset="0"/>
              </a:rPr>
              <a:t>myFunction</a:t>
            </a:r>
            <a:r>
              <a:rPr lang="en-US" sz="1800" dirty="0">
                <a:solidFill>
                  <a:schemeClr val="accent5">
                    <a:lumMod val="75000"/>
                  </a:schemeClr>
                </a:solidFill>
                <a:latin typeface="Consolas" panose="020B0609020204030204" pitchFamily="49" charset="0"/>
              </a:rPr>
              <a:t>()</a:t>
            </a:r>
            <a:r>
              <a:rPr lang="en-US" sz="1800" dirty="0"/>
              <a:t> </a:t>
            </a:r>
            <a:r>
              <a:rPr lang="uk-UA" sz="1800" dirty="0"/>
              <a:t>і покажемо, як використання класу розумного вказівника зможе вирішити нашу проблему:</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088959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Розумний вказівник </a:t>
            </a:r>
            <a:r>
              <a:rPr lang="en-US" b="1" dirty="0"/>
              <a:t>std::</a:t>
            </a:r>
            <a:r>
              <a:rPr lang="en-US"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є заміною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uk-UA" sz="1800" dirty="0"/>
              <a:t>в </a:t>
            </a:r>
            <a:r>
              <a:rPr lang="en-US" sz="1800" dirty="0"/>
              <a:t>C++11. </a:t>
            </a:r>
            <a:r>
              <a:rPr lang="uk-UA" sz="1800" dirty="0"/>
              <a:t>Ви повинні використовувати саме його для управління будь-яким динамічно виділеним об’єктом/ресурсом, але за умови,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повністю володіє переданим йому об’єктом, а не ділиться «володінням» ще з іншими класами. 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знаходиться в заголовку </a:t>
            </a:r>
            <a:r>
              <a:rPr lang="en-US" sz="1800" dirty="0">
                <a:solidFill>
                  <a:schemeClr val="accent5">
                    <a:lumMod val="75000"/>
                  </a:schemeClr>
                </a:solidFill>
                <a:latin typeface="Consolas" panose="020B0609020204030204" pitchFamily="49" charset="0"/>
              </a:rPr>
              <a:t>memory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простий приклад використання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a:t>
            </a:r>
            <a:endParaRPr lang="uk-UA" sz="1800" dirty="0"/>
          </a:p>
        </p:txBody>
      </p:sp>
    </p:spTree>
    <p:extLst>
      <p:ext uri="{BB962C8B-B14F-4D97-AF65-F5344CB8AC3E}">
        <p14:creationId xmlns:p14="http://schemas.microsoft.com/office/powerpoint/2010/main" val="3637379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172F5D84-CDCC-4A53-9C26-6E906B7B6DBB}"/>
              </a:ext>
            </a:extLst>
          </p:cNvPr>
          <p:cNvPicPr>
            <a:picLocks noChangeAspect="1"/>
          </p:cNvPicPr>
          <p:nvPr/>
        </p:nvPicPr>
        <p:blipFill>
          <a:blip r:embed="rId2"/>
          <a:stretch>
            <a:fillRect/>
          </a:stretch>
        </p:blipFill>
        <p:spPr>
          <a:xfrm>
            <a:off x="0" y="118099"/>
            <a:ext cx="12192000" cy="6621801"/>
          </a:xfrm>
          <a:prstGeom prst="rect">
            <a:avLst/>
          </a:prstGeom>
        </p:spPr>
      </p:pic>
    </p:spTree>
    <p:extLst>
      <p:ext uri="{BB962C8B-B14F-4D97-AF65-F5344CB8AC3E}">
        <p14:creationId xmlns:p14="http://schemas.microsoft.com/office/powerpoint/2010/main" val="3180567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виходить з області видимості, він видаляє </a:t>
            </a:r>
            <a:r>
              <a:rPr lang="en-US" sz="1800" dirty="0">
                <a:solidFill>
                  <a:schemeClr val="accent5">
                    <a:lumMod val="75000"/>
                  </a:schemeClr>
                </a:solidFill>
                <a:latin typeface="Consolas" panose="020B0609020204030204" pitchFamily="49" charset="0"/>
              </a:rPr>
              <a:t>Item</a:t>
            </a:r>
            <a:r>
              <a:rPr lang="en-US" sz="1800" dirty="0"/>
              <a:t>, </a:t>
            </a:r>
            <a:r>
              <a:rPr lang="uk-UA" sz="1800" dirty="0"/>
              <a:t>яким володіє.</a:t>
            </a:r>
          </a:p>
          <a:p>
            <a:pPr marL="540000" indent="360000">
              <a:lnSpc>
                <a:spcPct val="150000"/>
              </a:lnSpc>
              <a:spcBef>
                <a:spcPts val="0"/>
              </a:spcBef>
              <a:buNone/>
            </a:pPr>
            <a:r>
              <a:rPr lang="uk-UA" sz="1800" dirty="0"/>
              <a:t>На відміну від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err="1"/>
              <a:t>коректно</a:t>
            </a:r>
            <a:r>
              <a:rPr lang="uk-UA" sz="1800" dirty="0"/>
              <a:t> реалізовує семантику переміщення:</a:t>
            </a:r>
          </a:p>
        </p:txBody>
      </p:sp>
      <p:pic>
        <p:nvPicPr>
          <p:cNvPr id="5" name="Picture 4">
            <a:extLst>
              <a:ext uri="{FF2B5EF4-FFF2-40B4-BE49-F238E27FC236}">
                <a16:creationId xmlns:a16="http://schemas.microsoft.com/office/drawing/2014/main" id="{A6C3B4A6-5A66-4B6D-B4AE-B283F7C96C29}"/>
              </a:ext>
            </a:extLst>
          </p:cNvPr>
          <p:cNvPicPr>
            <a:picLocks noChangeAspect="1"/>
          </p:cNvPicPr>
          <p:nvPr/>
        </p:nvPicPr>
        <p:blipFill>
          <a:blip r:embed="rId2"/>
          <a:stretch>
            <a:fillRect/>
          </a:stretch>
        </p:blipFill>
        <p:spPr>
          <a:xfrm>
            <a:off x="2054967" y="1734374"/>
            <a:ext cx="6345863" cy="5123625"/>
          </a:xfrm>
          <a:prstGeom prst="rect">
            <a:avLst/>
          </a:prstGeom>
        </p:spPr>
      </p:pic>
      <p:pic>
        <p:nvPicPr>
          <p:cNvPr id="7" name="Picture 6">
            <a:extLst>
              <a:ext uri="{FF2B5EF4-FFF2-40B4-BE49-F238E27FC236}">
                <a16:creationId xmlns:a16="http://schemas.microsoft.com/office/drawing/2014/main" id="{A6433657-DD91-4ABF-A2DE-903385CDDF6F}"/>
              </a:ext>
            </a:extLst>
          </p:cNvPr>
          <p:cNvPicPr>
            <a:picLocks noChangeAspect="1"/>
          </p:cNvPicPr>
          <p:nvPr/>
        </p:nvPicPr>
        <p:blipFill>
          <a:blip r:embed="rId3"/>
          <a:stretch>
            <a:fillRect/>
          </a:stretch>
        </p:blipFill>
        <p:spPr>
          <a:xfrm>
            <a:off x="8725903" y="4451618"/>
            <a:ext cx="2634745" cy="2395972"/>
          </a:xfrm>
          <a:prstGeom prst="rect">
            <a:avLst/>
          </a:prstGeom>
        </p:spPr>
      </p:pic>
    </p:spTree>
    <p:extLst>
      <p:ext uri="{BB962C8B-B14F-4D97-AF65-F5344CB8AC3E}">
        <p14:creationId xmlns:p14="http://schemas.microsoft.com/office/powerpoint/2010/main" val="464368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розроблений з урахуванням семантики переміщення, то семантика копіювання за замовчуванням відключена. Якщо ви хочете передати вміст, керований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то ви повинні використовувати семантику переміщення. У програмі, наведеній вище, ми передаємо вміст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за допомогою функції</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std::move()</a:t>
            </a:r>
            <a:r>
              <a:rPr lang="en-US" sz="1800" dirty="0">
                <a:solidFill>
                  <a:schemeClr val="accent5">
                    <a:lumMod val="75000"/>
                  </a:schemeClr>
                </a:solidFill>
              </a:rPr>
              <a:t> </a:t>
            </a:r>
            <a:r>
              <a:rPr lang="en-US" sz="1800" dirty="0"/>
              <a:t>(</a:t>
            </a:r>
            <a:r>
              <a:rPr lang="uk-UA" sz="1800" dirty="0"/>
              <a:t>яка конвертує </a:t>
            </a:r>
            <a:r>
              <a:rPr lang="en-US" sz="1800" dirty="0">
                <a:solidFill>
                  <a:schemeClr val="accent5">
                    <a:lumMod val="75000"/>
                  </a:schemeClr>
                </a:solidFill>
                <a:latin typeface="Consolas" panose="020B0609020204030204" pitchFamily="49" charset="0"/>
              </a:rPr>
              <a:t>item1</a:t>
            </a:r>
            <a:r>
              <a:rPr lang="en-US" sz="1800" dirty="0"/>
              <a:t> </a:t>
            </a:r>
            <a:r>
              <a:rPr lang="uk-UA" sz="1800" dirty="0"/>
              <a:t>в </a:t>
            </a:r>
            <a:r>
              <a:rPr lang="en-US" sz="1800" dirty="0" err="1"/>
              <a:t>r-value</a:t>
            </a:r>
            <a:r>
              <a:rPr lang="en-US" sz="1800" dirty="0"/>
              <a:t>, </a:t>
            </a:r>
            <a:r>
              <a:rPr lang="uk-UA" sz="1800" dirty="0"/>
              <a:t>що є тригером для виконання семантики переміщення замість семантики копіювання).</a:t>
            </a:r>
          </a:p>
        </p:txBody>
      </p:sp>
    </p:spTree>
    <p:extLst>
      <p:ext uri="{BB962C8B-B14F-4D97-AF65-F5344CB8AC3E}">
        <p14:creationId xmlns:p14="http://schemas.microsoft.com/office/powerpoint/2010/main" val="1988982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Доступ до </a:t>
            </a:r>
            <a:r>
              <a:rPr lang="ru-RU" b="1" dirty="0" err="1"/>
              <a:t>об’єкту</a:t>
            </a:r>
            <a:r>
              <a:rPr lang="ru-RU" b="1" dirty="0"/>
              <a:t>, </a:t>
            </a:r>
            <a:r>
              <a:rPr lang="ru-RU" b="1" dirty="0" err="1"/>
              <a:t>який</a:t>
            </a:r>
            <a:r>
              <a:rPr lang="ru-RU" b="1" dirty="0"/>
              <a:t> </a:t>
            </a:r>
            <a:r>
              <a:rPr lang="ru-RU" b="1" dirty="0" err="1"/>
              <a:t>зберігає</a:t>
            </a:r>
            <a:r>
              <a:rPr lang="ru-RU" b="1" dirty="0"/>
              <a:t> </a:t>
            </a:r>
            <a:r>
              <a:rPr lang="ru-RU" b="1" dirty="0" err="1"/>
              <a:t>розумний</a:t>
            </a:r>
            <a:r>
              <a:rPr lang="ru-RU" b="1" dirty="0"/>
              <a:t> </a:t>
            </a:r>
            <a:r>
              <a:rPr lang="ru-RU" b="1" dirty="0" err="1"/>
              <a:t>вказівник</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має перевантажені оператори </a:t>
            </a:r>
            <a:r>
              <a:rPr lang="uk-UA" sz="1800" dirty="0">
                <a:solidFill>
                  <a:schemeClr val="accent5">
                    <a:lumMod val="75000"/>
                  </a:schemeClr>
                </a:solidFill>
                <a:latin typeface="Consolas" panose="020B0609020204030204" pitchFamily="49" charset="0"/>
              </a:rPr>
              <a:t>*</a:t>
            </a:r>
            <a:r>
              <a:rPr lang="uk-UA" sz="1800" dirty="0"/>
              <a:t> і </a:t>
            </a:r>
            <a:r>
              <a:rPr lang="uk-UA" sz="1800" dirty="0">
                <a:solidFill>
                  <a:schemeClr val="accent5">
                    <a:lumMod val="75000"/>
                  </a:schemeClr>
                </a:solidFill>
                <a:latin typeface="Consolas" panose="020B0609020204030204" pitchFamily="49" charset="0"/>
              </a:rPr>
              <a:t>-&gt;</a:t>
            </a:r>
            <a:r>
              <a:rPr lang="uk-UA" sz="1800" dirty="0"/>
              <a:t>, які використовуються для доступу до збережених об’єктів. Оператор </a:t>
            </a:r>
            <a:r>
              <a:rPr lang="uk-UA" sz="1800" dirty="0">
                <a:solidFill>
                  <a:schemeClr val="accent5">
                    <a:lumMod val="75000"/>
                  </a:schemeClr>
                </a:solidFill>
                <a:latin typeface="Consolas" panose="020B0609020204030204" pitchFamily="49" charset="0"/>
              </a:rPr>
              <a:t>*</a:t>
            </a:r>
            <a:r>
              <a:rPr lang="uk-UA" sz="1800" dirty="0"/>
              <a:t> повертає посилання на керований ресурс, а оператор </a:t>
            </a:r>
            <a:r>
              <a:rPr lang="uk-UA" sz="1800" dirty="0">
                <a:solidFill>
                  <a:schemeClr val="accent5">
                    <a:lumMod val="75000"/>
                  </a:schemeClr>
                </a:solidFill>
                <a:latin typeface="Consolas" panose="020B0609020204030204" pitchFamily="49" charset="0"/>
              </a:rPr>
              <a:t>-&gt;</a:t>
            </a:r>
            <a:r>
              <a:rPr lang="uk-UA" sz="1800" dirty="0"/>
              <a:t> повертає вказівник.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Розумний вказівник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не завжди може керувати об’єктом: або тому, що об’єкт був створений порожнім (з використанням конструктора за замовчуванням, або в об’єкт передано в якості параметра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або тому, що ресурс, яким він керував, був переміщений в інший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Тому, перш ніж використовувати будь-який з цих операторів, ви повинні перевірити, чи дійсно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управляє ресурсом. На щастя, це легко зробити: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b="1" dirty="0">
                <a:highlight>
                  <a:srgbClr val="00FF00"/>
                </a:highlight>
              </a:rPr>
              <a:t>має неявне перетворення в тип </a:t>
            </a:r>
            <a:r>
              <a:rPr lang="en-US" sz="1800" b="1" dirty="0">
                <a:solidFill>
                  <a:schemeClr val="accent5">
                    <a:lumMod val="75000"/>
                  </a:schemeClr>
                </a:solidFill>
                <a:highlight>
                  <a:srgbClr val="00FF00"/>
                </a:highlight>
                <a:latin typeface="Consolas" panose="020B0609020204030204" pitchFamily="49" charset="0"/>
              </a:rPr>
              <a:t>bool</a:t>
            </a:r>
            <a:r>
              <a:rPr lang="en-US" sz="1800" b="1" dirty="0">
                <a:highlight>
                  <a:srgbClr val="00FF00"/>
                </a:highlight>
              </a:rPr>
              <a:t>, </a:t>
            </a:r>
            <a:r>
              <a:rPr lang="uk-UA" sz="1800" b="1" dirty="0">
                <a:highlight>
                  <a:srgbClr val="00FF00"/>
                </a:highlight>
              </a:rPr>
              <a:t>повертаючи </a:t>
            </a:r>
            <a:r>
              <a:rPr lang="en-US" sz="1800" b="1" dirty="0">
                <a:solidFill>
                  <a:schemeClr val="accent5">
                    <a:lumMod val="75000"/>
                  </a:schemeClr>
                </a:solidFill>
                <a:highlight>
                  <a:srgbClr val="00FF00"/>
                </a:highlight>
                <a:latin typeface="Consolas" panose="020B0609020204030204" pitchFamily="49" charset="0"/>
              </a:rPr>
              <a:t>true</a:t>
            </a:r>
            <a:r>
              <a:rPr lang="en-US" sz="1800" b="1" dirty="0">
                <a:highlight>
                  <a:srgbClr val="00FF00"/>
                </a:highlight>
              </a:rPr>
              <a:t>, </a:t>
            </a:r>
            <a:r>
              <a:rPr lang="uk-UA" sz="1800" b="1" dirty="0">
                <a:highlight>
                  <a:srgbClr val="00FF00"/>
                </a:highlight>
              </a:rPr>
              <a:t>якщо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unique_ptr</a:t>
            </a:r>
            <a:r>
              <a:rPr lang="en-US" sz="1800" b="1" dirty="0">
                <a:highlight>
                  <a:srgbClr val="00FF00"/>
                </a:highlight>
              </a:rPr>
              <a:t> </a:t>
            </a:r>
            <a:r>
              <a:rPr lang="uk-UA" sz="1800" b="1" dirty="0">
                <a:highlight>
                  <a:srgbClr val="00FF00"/>
                </a:highlight>
              </a:rPr>
              <a:t>володіє ресурсом</a:t>
            </a:r>
            <a:r>
              <a:rPr lang="uk-UA" sz="1800" dirty="0"/>
              <a:t>. Наприклад:</a:t>
            </a:r>
          </a:p>
        </p:txBody>
      </p:sp>
    </p:spTree>
    <p:extLst>
      <p:ext uri="{BB962C8B-B14F-4D97-AF65-F5344CB8AC3E}">
        <p14:creationId xmlns:p14="http://schemas.microsoft.com/office/powerpoint/2010/main" val="3861487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A7D8A1CF-0A94-4DC6-920F-71358ED45693}"/>
              </a:ext>
            </a:extLst>
          </p:cNvPr>
          <p:cNvPicPr>
            <a:picLocks noChangeAspect="1"/>
          </p:cNvPicPr>
          <p:nvPr/>
        </p:nvPicPr>
        <p:blipFill>
          <a:blip r:embed="rId2"/>
          <a:stretch>
            <a:fillRect/>
          </a:stretch>
        </p:blipFill>
        <p:spPr>
          <a:xfrm>
            <a:off x="509847" y="0"/>
            <a:ext cx="11172305" cy="6858000"/>
          </a:xfrm>
          <a:prstGeom prst="rect">
            <a:avLst/>
          </a:prstGeom>
        </p:spPr>
      </p:pic>
      <p:pic>
        <p:nvPicPr>
          <p:cNvPr id="7" name="Picture 6">
            <a:extLst>
              <a:ext uri="{FF2B5EF4-FFF2-40B4-BE49-F238E27FC236}">
                <a16:creationId xmlns:a16="http://schemas.microsoft.com/office/drawing/2014/main" id="{E163E0A5-CCFD-40B2-AFEC-BD128DB88C50}"/>
              </a:ext>
            </a:extLst>
          </p:cNvPr>
          <p:cNvPicPr>
            <a:picLocks noChangeAspect="1"/>
          </p:cNvPicPr>
          <p:nvPr/>
        </p:nvPicPr>
        <p:blipFill>
          <a:blip r:embed="rId3"/>
          <a:stretch>
            <a:fillRect/>
          </a:stretch>
        </p:blipFill>
        <p:spPr>
          <a:xfrm>
            <a:off x="9348457" y="3525371"/>
            <a:ext cx="2152950" cy="1219370"/>
          </a:xfrm>
          <a:prstGeom prst="rect">
            <a:avLst/>
          </a:prstGeom>
        </p:spPr>
      </p:pic>
    </p:spTree>
    <p:extLst>
      <p:ext uri="{BB962C8B-B14F-4D97-AF65-F5344CB8AC3E}">
        <p14:creationId xmlns:p14="http://schemas.microsoft.com/office/powerpoint/2010/main" val="2308338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програмі, наведеній вище, </a:t>
            </a:r>
            <a:r>
              <a:rPr lang="uk-UA" sz="1800" b="1" dirty="0">
                <a:highlight>
                  <a:srgbClr val="00FF00"/>
                </a:highlight>
              </a:rPr>
              <a:t>ми використовуємо оператор * для доступу до </a:t>
            </a:r>
            <a:r>
              <a:rPr lang="en-US" sz="1800" b="1" dirty="0">
                <a:highlight>
                  <a:srgbClr val="00FF00"/>
                </a:highlight>
              </a:rPr>
              <a:t>Item</a:t>
            </a:r>
            <a:r>
              <a:rPr lang="en-US" sz="1800" dirty="0"/>
              <a:t>, </a:t>
            </a:r>
            <a:r>
              <a:rPr lang="uk-UA" sz="1800" dirty="0"/>
              <a:t>яким володіє об’єкт </a:t>
            </a:r>
            <a:r>
              <a:rPr lang="en-US" sz="1800" dirty="0"/>
              <a:t>item </a:t>
            </a:r>
            <a:r>
              <a:rPr lang="uk-UA" sz="1800" dirty="0"/>
              <a:t>класу </a:t>
            </a:r>
            <a:r>
              <a:rPr lang="en-US" sz="1800" dirty="0"/>
              <a:t>std::</a:t>
            </a:r>
            <a:r>
              <a:rPr lang="en-US" sz="1800" dirty="0" err="1"/>
              <a:t>unique_ptr</a:t>
            </a:r>
            <a:r>
              <a:rPr lang="en-US" sz="1800" dirty="0"/>
              <a:t>, </a:t>
            </a:r>
            <a:r>
              <a:rPr lang="uk-UA" sz="1800" dirty="0"/>
              <a:t>який ми потім виводимо за допомогою </a:t>
            </a:r>
            <a:r>
              <a:rPr lang="en-US" sz="1800" dirty="0"/>
              <a:t>std::</a:t>
            </a:r>
            <a:r>
              <a:rPr lang="en-US" sz="1800" dirty="0" err="1"/>
              <a:t>cout</a:t>
            </a:r>
            <a:r>
              <a:rPr lang="en-US" sz="1800" dirty="0"/>
              <a:t>.</a:t>
            </a:r>
            <a:endParaRPr lang="uk-UA" sz="1800" dirty="0"/>
          </a:p>
        </p:txBody>
      </p:sp>
    </p:spTree>
    <p:extLst>
      <p:ext uri="{BB962C8B-B14F-4D97-AF65-F5344CB8AC3E}">
        <p14:creationId xmlns:p14="http://schemas.microsoft.com/office/powerpoint/2010/main" val="1804994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Розумний вказівник </a:t>
            </a:r>
            <a:r>
              <a:rPr lang="en-US" b="1" dirty="0"/>
              <a:t>std::</a:t>
            </a:r>
            <a:r>
              <a:rPr lang="en-US" b="1" dirty="0" err="1"/>
              <a:t>unique_ptr</a:t>
            </a:r>
            <a:r>
              <a:rPr lang="en-US" b="1" dirty="0"/>
              <a:t> </a:t>
            </a:r>
            <a:r>
              <a:rPr lang="uk-UA" b="1" dirty="0"/>
              <a:t>і динамічні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відміну від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auto_ptr</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досить розумний, щоб знати, коли використовувати одиничний оператор </a:t>
            </a:r>
            <a:r>
              <a:rPr lang="en-US" sz="1800" dirty="0">
                <a:solidFill>
                  <a:schemeClr val="accent5">
                    <a:lumMod val="75000"/>
                  </a:schemeClr>
                </a:solidFill>
                <a:latin typeface="Consolas" panose="020B0609020204030204" pitchFamily="49" charset="0"/>
              </a:rPr>
              <a:t>delete</a:t>
            </a:r>
            <a:r>
              <a:rPr lang="en-US" sz="1800" dirty="0"/>
              <a:t>, </a:t>
            </a:r>
            <a:r>
              <a:rPr lang="uk-UA" sz="1800" dirty="0"/>
              <a:t>а коли форму оператора </a:t>
            </a:r>
            <a:r>
              <a:rPr lang="en-US" sz="1800" dirty="0">
                <a:solidFill>
                  <a:schemeClr val="accent5">
                    <a:lumMod val="75000"/>
                  </a:schemeClr>
                </a:solidFill>
                <a:latin typeface="Consolas" panose="020B0609020204030204" pitchFamily="49" charset="0"/>
              </a:rPr>
              <a:t>delete</a:t>
            </a:r>
            <a:r>
              <a:rPr lang="en-US" sz="1800" dirty="0"/>
              <a:t> </a:t>
            </a:r>
            <a:r>
              <a:rPr lang="uk-UA" sz="1800" dirty="0"/>
              <a:t>для масиву, тому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можна використовувати як з одиничними об’єктами, так і з динамічними масивами.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Однак використання </a:t>
            </a:r>
            <a:r>
              <a:rPr lang="en-US" sz="1800" dirty="0">
                <a:solidFill>
                  <a:schemeClr val="accent5">
                    <a:lumMod val="75000"/>
                  </a:schemeClr>
                </a:solidFill>
                <a:latin typeface="Consolas" panose="020B0609020204030204" pitchFamily="49" charset="0"/>
              </a:rPr>
              <a:t>std::vector </a:t>
            </a:r>
            <a:r>
              <a:rPr lang="uk-UA" sz="1800" dirty="0"/>
              <a:t>майже завжди є кращим вибором, ніж використання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з динамічним масивом.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Використовуйте </a:t>
            </a:r>
            <a:r>
              <a:rPr lang="en-US" sz="1800" b="1" dirty="0">
                <a:solidFill>
                  <a:schemeClr val="accent5">
                    <a:lumMod val="75000"/>
                  </a:schemeClr>
                </a:solidFill>
                <a:highlight>
                  <a:srgbClr val="00FF00"/>
                </a:highlight>
                <a:latin typeface="Consolas" panose="020B0609020204030204" pitchFamily="49" charset="0"/>
              </a:rPr>
              <a:t>std::vector</a:t>
            </a:r>
            <a:r>
              <a:rPr lang="en-US" sz="1800" b="1" dirty="0">
                <a:highlight>
                  <a:srgbClr val="00FF00"/>
                </a:highlight>
              </a:rPr>
              <a:t> </a:t>
            </a:r>
            <a:r>
              <a:rPr lang="uk-UA" sz="1800" b="1" dirty="0">
                <a:highlight>
                  <a:srgbClr val="00FF00"/>
                </a:highlight>
              </a:rPr>
              <a:t>замість використання розумного вказівника, який володіє динамічним масивом.</a:t>
            </a:r>
          </a:p>
        </p:txBody>
      </p:sp>
    </p:spTree>
    <p:extLst>
      <p:ext uri="{BB962C8B-B14F-4D97-AF65-F5344CB8AC3E}">
        <p14:creationId xmlns:p14="http://schemas.microsoft.com/office/powerpoint/2010/main" val="37638889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a:t>
            </a:r>
            <a:r>
              <a:rPr lang="en-US" b="1" dirty="0" err="1"/>
              <a:t>make_unique</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C++14 </a:t>
            </a:r>
            <a:r>
              <a:rPr lang="uk-UA" sz="1800" dirty="0"/>
              <a:t>додали нову функцію —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Це шаблон функції, який створює об’єкт типу шаблону і </a:t>
            </a:r>
            <a:r>
              <a:rPr lang="uk-UA" sz="1800" dirty="0" err="1"/>
              <a:t>ініціалізує</a:t>
            </a:r>
            <a:r>
              <a:rPr lang="uk-UA" sz="1800" dirty="0"/>
              <a:t> його аргументами, переданими в функцію. Наприклад:</a:t>
            </a:r>
          </a:p>
        </p:txBody>
      </p:sp>
      <p:pic>
        <p:nvPicPr>
          <p:cNvPr id="5" name="Picture 4">
            <a:extLst>
              <a:ext uri="{FF2B5EF4-FFF2-40B4-BE49-F238E27FC236}">
                <a16:creationId xmlns:a16="http://schemas.microsoft.com/office/drawing/2014/main" id="{96B02867-8D9F-4A5D-BEB6-B3D8D151DA8D}"/>
              </a:ext>
            </a:extLst>
          </p:cNvPr>
          <p:cNvPicPr>
            <a:picLocks noChangeAspect="1"/>
          </p:cNvPicPr>
          <p:nvPr/>
        </p:nvPicPr>
        <p:blipFill>
          <a:blip r:embed="rId2"/>
          <a:stretch>
            <a:fillRect/>
          </a:stretch>
        </p:blipFill>
        <p:spPr>
          <a:xfrm>
            <a:off x="3720759" y="1723382"/>
            <a:ext cx="4750482" cy="5134618"/>
          </a:xfrm>
          <a:prstGeom prst="rect">
            <a:avLst/>
          </a:prstGeom>
        </p:spPr>
      </p:pic>
      <p:pic>
        <p:nvPicPr>
          <p:cNvPr id="7" name="Picture 6">
            <a:extLst>
              <a:ext uri="{FF2B5EF4-FFF2-40B4-BE49-F238E27FC236}">
                <a16:creationId xmlns:a16="http://schemas.microsoft.com/office/drawing/2014/main" id="{4FF4DE01-B3BE-4D66-90F7-CCDC96F8FDCA}"/>
              </a:ext>
            </a:extLst>
          </p:cNvPr>
          <p:cNvPicPr>
            <a:picLocks noChangeAspect="1"/>
          </p:cNvPicPr>
          <p:nvPr/>
        </p:nvPicPr>
        <p:blipFill>
          <a:blip r:embed="rId3"/>
          <a:stretch>
            <a:fillRect/>
          </a:stretch>
        </p:blipFill>
        <p:spPr>
          <a:xfrm>
            <a:off x="8791049" y="5893270"/>
            <a:ext cx="628738" cy="743054"/>
          </a:xfrm>
          <a:prstGeom prst="rect">
            <a:avLst/>
          </a:prstGeom>
        </p:spPr>
      </p:pic>
    </p:spTree>
    <p:extLst>
      <p:ext uri="{BB962C8B-B14F-4D97-AF65-F5344CB8AC3E}">
        <p14:creationId xmlns:p14="http://schemas.microsoft.com/office/powerpoint/2010/main" val="2253807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Функція </a:t>
            </a:r>
            <a:r>
              <a:rPr lang="en-US" b="1" dirty="0"/>
              <a:t>std::</a:t>
            </a:r>
            <a:r>
              <a:rPr lang="en-US" b="1" dirty="0" err="1"/>
              <a:t>make_unique</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Використання функції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є необов’язковим, але рекомендується замість використання розумного вказівника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Справа в простоті. Крім того,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вирішує проблему безпеки використання винятків, яка може виникнути в результаті невизначеного порядку обробки аргументів функції (оскільки мова С++ явно не вказує цей порядок).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Використовуйте функцію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make_unique</a:t>
            </a:r>
            <a:r>
              <a:rPr lang="en-US" sz="1800" b="1" dirty="0">
                <a:solidFill>
                  <a:schemeClr val="accent5">
                    <a:lumMod val="75000"/>
                  </a:schemeClr>
                </a:solidFill>
                <a:highlight>
                  <a:srgbClr val="00FF00"/>
                </a:highlight>
                <a:latin typeface="Consolas" panose="020B0609020204030204" pitchFamily="49" charset="0"/>
              </a:rPr>
              <a:t>()</a:t>
            </a:r>
            <a:r>
              <a:rPr lang="en-US" sz="1800" b="1" dirty="0">
                <a:highlight>
                  <a:srgbClr val="00FF00"/>
                </a:highlight>
              </a:rPr>
              <a:t> </a:t>
            </a:r>
            <a:r>
              <a:rPr lang="uk-UA" sz="1800" b="1" dirty="0">
                <a:highlight>
                  <a:srgbClr val="00FF00"/>
                </a:highlight>
              </a:rPr>
              <a:t>замість створення розумного вказівника </a:t>
            </a:r>
            <a:r>
              <a:rPr lang="en-US" sz="1800" b="1" dirty="0">
                <a:solidFill>
                  <a:schemeClr val="accent5">
                    <a:lumMod val="75000"/>
                  </a:schemeClr>
                </a:solidFill>
                <a:highlight>
                  <a:srgbClr val="00FF00"/>
                </a:highlight>
                <a:latin typeface="Consolas" panose="020B0609020204030204" pitchFamily="49" charset="0"/>
              </a:rPr>
              <a:t>std::</a:t>
            </a:r>
            <a:r>
              <a:rPr lang="en-US" sz="1800" b="1" dirty="0" err="1">
                <a:solidFill>
                  <a:schemeClr val="accent5">
                    <a:lumMod val="75000"/>
                  </a:schemeClr>
                </a:solidFill>
                <a:highlight>
                  <a:srgbClr val="00FF00"/>
                </a:highlight>
                <a:latin typeface="Consolas" panose="020B0609020204030204" pitchFamily="49" charset="0"/>
              </a:rPr>
              <a:t>unique_ptr</a:t>
            </a:r>
            <a:r>
              <a:rPr lang="en-US" sz="1800" b="1" dirty="0">
                <a:solidFill>
                  <a:schemeClr val="accent5">
                    <a:lumMod val="75000"/>
                  </a:schemeClr>
                </a:solidFill>
                <a:highlight>
                  <a:srgbClr val="00FF00"/>
                </a:highlight>
                <a:latin typeface="Consolas" panose="020B0609020204030204" pitchFamily="49" charset="0"/>
              </a:rPr>
              <a:t> </a:t>
            </a:r>
            <a:r>
              <a:rPr lang="uk-UA" sz="1800" b="1" dirty="0">
                <a:highlight>
                  <a:srgbClr val="00FF00"/>
                </a:highlight>
              </a:rPr>
              <a:t>і використання оператора </a:t>
            </a:r>
            <a:r>
              <a:rPr lang="en-US" sz="1800" b="1" dirty="0">
                <a:solidFill>
                  <a:schemeClr val="accent5">
                    <a:lumMod val="75000"/>
                  </a:schemeClr>
                </a:solidFill>
                <a:highlight>
                  <a:srgbClr val="00FF00"/>
                </a:highlight>
                <a:latin typeface="Consolas" panose="020B0609020204030204" pitchFamily="49" charset="0"/>
              </a:rPr>
              <a:t>new</a:t>
            </a:r>
            <a:r>
              <a:rPr lang="en-US"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348165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7CFD73C2-FAD6-4FE3-B884-651956780362}"/>
              </a:ext>
            </a:extLst>
          </p:cNvPr>
          <p:cNvPicPr>
            <a:picLocks noChangeAspect="1"/>
          </p:cNvPicPr>
          <p:nvPr/>
        </p:nvPicPr>
        <p:blipFill>
          <a:blip r:embed="rId2"/>
          <a:stretch>
            <a:fillRect/>
          </a:stretch>
        </p:blipFill>
        <p:spPr>
          <a:xfrm>
            <a:off x="3120250" y="-1"/>
            <a:ext cx="5951499" cy="6858000"/>
          </a:xfrm>
          <a:prstGeom prst="rect">
            <a:avLst/>
          </a:prstGeom>
        </p:spPr>
      </p:pic>
    </p:spTree>
    <p:extLst>
      <p:ext uri="{BB962C8B-B14F-4D97-AF65-F5344CB8AC3E}">
        <p14:creationId xmlns:p14="http://schemas.microsoft.com/office/powerpoint/2010/main" val="23480572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Безпека використання винятків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Ось приклад для тих, </a:t>
            </a:r>
            <a:r>
              <a:rPr lang="ru-RU" sz="1800" dirty="0" err="1"/>
              <a:t>хто</a:t>
            </a:r>
            <a:r>
              <a:rPr lang="ru-RU" sz="1800" dirty="0"/>
              <a:t> не </a:t>
            </a:r>
            <a:r>
              <a:rPr lang="ru-RU" sz="1800" dirty="0" err="1"/>
              <a:t>зрозумів</a:t>
            </a:r>
            <a:r>
              <a:rPr lang="ru-RU" sz="1800" dirty="0"/>
              <a:t>, </a:t>
            </a:r>
            <a:r>
              <a:rPr lang="ru-RU" sz="1800" dirty="0" err="1"/>
              <a:t>що</a:t>
            </a:r>
            <a:r>
              <a:rPr lang="ru-RU" sz="1800" dirty="0"/>
              <a:t> </a:t>
            </a:r>
            <a:r>
              <a:rPr lang="ru-RU" sz="1800" dirty="0" err="1"/>
              <a:t>це</a:t>
            </a:r>
            <a:r>
              <a:rPr lang="ru-RU" sz="1800" dirty="0"/>
              <a:t> за проблема з </a:t>
            </a:r>
            <a:r>
              <a:rPr lang="ru-RU" sz="1800" dirty="0" err="1"/>
              <a:t>безпекою</a:t>
            </a:r>
            <a:r>
              <a:rPr lang="ru-RU" sz="1800" dirty="0"/>
              <a:t> </a:t>
            </a:r>
            <a:r>
              <a:rPr lang="ru-RU" sz="1800" dirty="0" err="1"/>
              <a:t>використання</a:t>
            </a:r>
            <a:r>
              <a:rPr lang="ru-RU" sz="1800" dirty="0"/>
              <a:t> </a:t>
            </a:r>
            <a:r>
              <a:rPr lang="ru-RU" sz="1800" dirty="0" err="1"/>
              <a:t>винятків</a:t>
            </a:r>
            <a:r>
              <a:rPr lang="ru-RU" sz="1800" dirty="0"/>
              <a:t>, яка прозвучала </a:t>
            </a:r>
            <a:r>
              <a:rPr lang="ru-RU" sz="1800" dirty="0" err="1"/>
              <a:t>вище</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компілятору надається велика гнучкість при обробці виклику функції. Він може спочатку виділити новий </a:t>
            </a:r>
            <a:r>
              <a:rPr lang="en-US" sz="1800" dirty="0">
                <a:solidFill>
                  <a:schemeClr val="accent5">
                    <a:lumMod val="75000"/>
                  </a:schemeClr>
                </a:solidFill>
                <a:latin typeface="Consolas" panose="020B0609020204030204" pitchFamily="49" charset="0"/>
              </a:rPr>
              <a:t>T</a:t>
            </a:r>
            <a:r>
              <a:rPr lang="en-US" sz="1800" dirty="0"/>
              <a:t>, </a:t>
            </a:r>
            <a:r>
              <a:rPr lang="uk-UA" sz="1800" dirty="0"/>
              <a:t>потім викликати </a:t>
            </a:r>
            <a:r>
              <a:rPr lang="en-US" sz="1800" dirty="0" err="1">
                <a:solidFill>
                  <a:schemeClr val="accent5">
                    <a:lumMod val="75000"/>
                  </a:schemeClr>
                </a:solidFill>
                <a:latin typeface="Consolas" panose="020B0609020204030204" pitchFamily="49" charset="0"/>
              </a:rPr>
              <a:t>function_that_can_throw_exception</a:t>
            </a:r>
            <a:r>
              <a:rPr lang="en-US" sz="1800" dirty="0">
                <a:solidFill>
                  <a:schemeClr val="accent5">
                    <a:lumMod val="75000"/>
                  </a:schemeClr>
                </a:solidFill>
                <a:latin typeface="Consolas" panose="020B0609020204030204" pitchFamily="49" charset="0"/>
              </a:rPr>
              <a:t>()</a:t>
            </a:r>
            <a:r>
              <a:rPr lang="en-US" sz="1800" dirty="0"/>
              <a:t>, </a:t>
            </a:r>
            <a:r>
              <a:rPr lang="uk-UA" sz="1800" dirty="0"/>
              <a:t>а потім вже створити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який керує динамічно виділеним </a:t>
            </a:r>
            <a:r>
              <a:rPr lang="en-US" sz="1800" dirty="0">
                <a:solidFill>
                  <a:schemeClr val="accent5">
                    <a:lumMod val="75000"/>
                  </a:schemeClr>
                </a:solidFill>
                <a:latin typeface="Consolas" panose="020B0609020204030204" pitchFamily="49" charset="0"/>
              </a:rPr>
              <a:t>T</a:t>
            </a:r>
            <a:r>
              <a:rPr lang="en-US" sz="1800" dirty="0"/>
              <a:t>. </a:t>
            </a:r>
            <a:r>
              <a:rPr lang="uk-UA" sz="1800" dirty="0"/>
              <a:t>Якщо функція </a:t>
            </a:r>
            <a:r>
              <a:rPr lang="en-US" sz="1800" dirty="0" err="1">
                <a:solidFill>
                  <a:schemeClr val="accent5">
                    <a:lumMod val="75000"/>
                  </a:schemeClr>
                </a:solidFill>
                <a:latin typeface="Consolas" panose="020B0609020204030204" pitchFamily="49" charset="0"/>
              </a:rPr>
              <a:t>function_that_can_throw_exception</a:t>
            </a:r>
            <a:r>
              <a:rPr lang="en-US" sz="1800" dirty="0">
                <a:solidFill>
                  <a:schemeClr val="accent5">
                    <a:lumMod val="75000"/>
                  </a:schemeClr>
                </a:solidFill>
                <a:latin typeface="Consolas" panose="020B0609020204030204" pitchFamily="49" charset="0"/>
              </a:rPr>
              <a:t>()</a:t>
            </a:r>
            <a:r>
              <a:rPr lang="en-US" sz="1800" dirty="0"/>
              <a:t> </a:t>
            </a:r>
            <a:r>
              <a:rPr lang="uk-UA" sz="1800" dirty="0"/>
              <a:t>викине виняток, то виділений </a:t>
            </a:r>
            <a:r>
              <a:rPr lang="en-US" sz="1800" dirty="0">
                <a:solidFill>
                  <a:schemeClr val="accent5">
                    <a:lumMod val="75000"/>
                  </a:schemeClr>
                </a:solidFill>
                <a:latin typeface="Consolas" panose="020B0609020204030204" pitchFamily="49" charset="0"/>
              </a:rPr>
              <a:t>T</a:t>
            </a:r>
            <a:r>
              <a:rPr lang="en-US" sz="1800" dirty="0"/>
              <a:t> </a:t>
            </a:r>
            <a:r>
              <a:rPr lang="uk-UA" sz="1800" dirty="0"/>
              <a:t>не буде </a:t>
            </a:r>
            <a:r>
              <a:rPr lang="uk-UA" sz="1800" dirty="0" err="1"/>
              <a:t>коректно</a:t>
            </a:r>
            <a:r>
              <a:rPr lang="uk-UA" sz="1800" dirty="0"/>
              <a:t> видалений, оскільки розумний вказівник, який повинен виконати його видалення, не встигне створитися. Це призведе до витоку пам’яті.</a:t>
            </a:r>
            <a:endParaRPr lang="en-US" sz="1800" dirty="0"/>
          </a:p>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 </a:t>
            </a:r>
            <a:r>
              <a:rPr lang="uk-UA" sz="1800" dirty="0"/>
              <a:t>позбавлена цієї проблеми, оскільки виділення об’єкта </a:t>
            </a:r>
            <a:r>
              <a:rPr lang="en-US" sz="1800" dirty="0">
                <a:solidFill>
                  <a:schemeClr val="accent5">
                    <a:lumMod val="75000"/>
                  </a:schemeClr>
                </a:solidFill>
                <a:latin typeface="Consolas" panose="020B0609020204030204" pitchFamily="49" charset="0"/>
              </a:rPr>
              <a:t>T</a:t>
            </a:r>
            <a:r>
              <a:rPr lang="en-US" sz="1800" dirty="0"/>
              <a:t> </a:t>
            </a:r>
            <a:r>
              <a:rPr lang="uk-UA" sz="1800" dirty="0"/>
              <a:t>і створення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відбуваються всередині функції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де порядок обробки аргументів чітко визначений.</a:t>
            </a:r>
          </a:p>
        </p:txBody>
      </p:sp>
      <p:pic>
        <p:nvPicPr>
          <p:cNvPr id="5" name="Picture 4">
            <a:extLst>
              <a:ext uri="{FF2B5EF4-FFF2-40B4-BE49-F238E27FC236}">
                <a16:creationId xmlns:a16="http://schemas.microsoft.com/office/drawing/2014/main" id="{8ED0179B-8628-4B00-9659-8FD5014269A5}"/>
              </a:ext>
            </a:extLst>
          </p:cNvPr>
          <p:cNvPicPr>
            <a:picLocks noChangeAspect="1"/>
          </p:cNvPicPr>
          <p:nvPr/>
        </p:nvPicPr>
        <p:blipFill>
          <a:blip r:embed="rId2"/>
          <a:stretch>
            <a:fillRect/>
          </a:stretch>
        </p:blipFill>
        <p:spPr>
          <a:xfrm>
            <a:off x="1315654" y="1773095"/>
            <a:ext cx="9560690" cy="963258"/>
          </a:xfrm>
          <a:prstGeom prst="rect">
            <a:avLst/>
          </a:prstGeom>
        </p:spPr>
      </p:pic>
    </p:spTree>
    <p:extLst>
      <p:ext uri="{BB962C8B-B14F-4D97-AF65-F5344CB8AC3E}">
        <p14:creationId xmlns:p14="http://schemas.microsoft.com/office/powerpoint/2010/main" val="1446030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Повернення розумного вказівника </a:t>
            </a:r>
            <a:r>
              <a:rPr lang="en-US" b="1" dirty="0"/>
              <a:t>std::</a:t>
            </a:r>
            <a:r>
              <a:rPr lang="en-US" b="1" dirty="0" err="1"/>
              <a:t>unique_ptr</a:t>
            </a:r>
            <a:r>
              <a:rPr lang="en-US" b="1" dirty="0"/>
              <a:t> </a:t>
            </a:r>
            <a:r>
              <a:rPr lang="uk-UA" b="1" dirty="0"/>
              <a:t>з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Розумний</a:t>
            </a:r>
            <a:r>
              <a:rPr lang="ru-RU" sz="1800" dirty="0"/>
              <a:t> </a:t>
            </a:r>
            <a:r>
              <a:rPr lang="ru-RU" sz="1800" dirty="0" err="1"/>
              <a:t>вказівник</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unique_ptr</a:t>
            </a:r>
            <a:r>
              <a:rPr lang="ru-RU" sz="1800" dirty="0"/>
              <a:t> </a:t>
            </a:r>
            <a:r>
              <a:rPr lang="ru-RU" sz="1800" dirty="0" err="1"/>
              <a:t>можна</a:t>
            </a:r>
            <a:r>
              <a:rPr lang="ru-RU" sz="1800" dirty="0"/>
              <a:t> </a:t>
            </a:r>
            <a:r>
              <a:rPr lang="ru-RU" sz="1800" dirty="0" err="1"/>
              <a:t>повернути</a:t>
            </a:r>
            <a:r>
              <a:rPr lang="ru-RU" sz="1800" dirty="0"/>
              <a:t> з </a:t>
            </a:r>
            <a:r>
              <a:rPr lang="ru-RU" sz="1800" dirty="0" err="1"/>
              <a:t>функції</a:t>
            </a:r>
            <a:r>
              <a:rPr lang="ru-RU" sz="1800" dirty="0"/>
              <a:t> по </a:t>
            </a:r>
            <a:r>
              <a:rPr lang="ru-RU" sz="1800" dirty="0" err="1"/>
              <a:t>значенню</a:t>
            </a:r>
            <a:r>
              <a:rPr lang="ru-RU" sz="1800" dirty="0"/>
              <a:t>:</a:t>
            </a:r>
            <a:endParaRPr lang="uk-UA" sz="1800" dirty="0"/>
          </a:p>
        </p:txBody>
      </p:sp>
      <p:pic>
        <p:nvPicPr>
          <p:cNvPr id="5" name="Picture 4">
            <a:extLst>
              <a:ext uri="{FF2B5EF4-FFF2-40B4-BE49-F238E27FC236}">
                <a16:creationId xmlns:a16="http://schemas.microsoft.com/office/drawing/2014/main" id="{6DA21697-9685-4884-BC50-A2F8B182975A}"/>
              </a:ext>
            </a:extLst>
          </p:cNvPr>
          <p:cNvPicPr>
            <a:picLocks noChangeAspect="1"/>
          </p:cNvPicPr>
          <p:nvPr/>
        </p:nvPicPr>
        <p:blipFill>
          <a:blip r:embed="rId2"/>
          <a:stretch>
            <a:fillRect/>
          </a:stretch>
        </p:blipFill>
        <p:spPr>
          <a:xfrm>
            <a:off x="3039012" y="1342738"/>
            <a:ext cx="6113974" cy="4657570"/>
          </a:xfrm>
          <a:prstGeom prst="rect">
            <a:avLst/>
          </a:prstGeom>
        </p:spPr>
      </p:pic>
    </p:spTree>
    <p:extLst>
      <p:ext uri="{BB962C8B-B14F-4D97-AF65-F5344CB8AC3E}">
        <p14:creationId xmlns:p14="http://schemas.microsoft.com/office/powerpoint/2010/main" val="1823584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Повернення розумного вказівника </a:t>
            </a:r>
            <a:r>
              <a:rPr lang="en-US" b="1" dirty="0"/>
              <a:t>std::</a:t>
            </a:r>
            <a:r>
              <a:rPr lang="en-US" b="1" dirty="0" err="1"/>
              <a:t>unique_ptr</a:t>
            </a:r>
            <a:r>
              <a:rPr lang="en-US" b="1" dirty="0"/>
              <a:t> </a:t>
            </a:r>
            <a:r>
              <a:rPr lang="uk-UA" b="1" dirty="0"/>
              <a:t>з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a:t>
            </a:r>
            <a:r>
              <a:rPr lang="en-US" sz="1800" dirty="0" err="1">
                <a:solidFill>
                  <a:schemeClr val="accent5">
                    <a:lumMod val="75000"/>
                  </a:schemeClr>
                </a:solidFill>
                <a:latin typeface="Consolas" panose="020B0609020204030204" pitchFamily="49" charset="0"/>
              </a:rPr>
              <a:t>createItem</a:t>
            </a:r>
            <a:r>
              <a:rPr lang="en-US" sz="1800" dirty="0">
                <a:solidFill>
                  <a:schemeClr val="accent5">
                    <a:lumMod val="75000"/>
                  </a:schemeClr>
                </a:solidFill>
                <a:latin typeface="Consolas" panose="020B0609020204030204" pitchFamily="49" charset="0"/>
              </a:rPr>
              <a:t>() </a:t>
            </a:r>
            <a:r>
              <a:rPr lang="uk-UA" sz="1800" dirty="0"/>
              <a:t>повертає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по значенню. Якщо значення, що повертається, не присвоюється якомусь об’єкту, то воно виходить з області видимості, і </a:t>
            </a:r>
            <a:r>
              <a:rPr lang="en-US" sz="1800" dirty="0"/>
              <a:t>Item </a:t>
            </a:r>
            <a:r>
              <a:rPr lang="uk-UA" sz="1800" dirty="0"/>
              <a:t>видаляється. Якщо значення присвоюється об’єкту (як показано в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то за допомогою семантики переміщення </a:t>
            </a:r>
            <a:r>
              <a:rPr lang="en-US" sz="1800" dirty="0">
                <a:solidFill>
                  <a:schemeClr val="accent5">
                    <a:lumMod val="75000"/>
                  </a:schemeClr>
                </a:solidFill>
                <a:latin typeface="Consolas" panose="020B0609020204030204" pitchFamily="49" charset="0"/>
              </a:rPr>
              <a:t>Item</a:t>
            </a:r>
            <a:r>
              <a:rPr lang="en-US" sz="1800" dirty="0"/>
              <a:t> </a:t>
            </a:r>
            <a:r>
              <a:rPr lang="uk-UA" sz="1800" dirty="0"/>
              <a:t>переміщується зі значення, що повертається, в потрібний об’єкт (в даному випадку в </a:t>
            </a:r>
            <a:r>
              <a:rPr lang="en-US" sz="1800" dirty="0" err="1">
                <a:solidFill>
                  <a:schemeClr val="accent5">
                    <a:lumMod val="75000"/>
                  </a:schemeClr>
                </a:solidFill>
                <a:latin typeface="Consolas" panose="020B0609020204030204" pitchFamily="49" charset="0"/>
              </a:rPr>
              <a:t>ptr</a:t>
            </a:r>
            <a:r>
              <a:rPr lang="en-US" sz="1800" dirty="0"/>
              <a:t>). </a:t>
            </a:r>
            <a:r>
              <a:rPr lang="uk-UA" sz="1800" dirty="0"/>
              <a:t>Це робить повернення ресурсів за допомогою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набагато безпечнішим, ніж повернення «необроблених» вказівників!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Загалом</a:t>
            </a:r>
            <a:r>
              <a:rPr lang="ru-RU" sz="1800" dirty="0"/>
              <a:t>, </a:t>
            </a:r>
            <a:r>
              <a:rPr lang="ru-RU" sz="1800" dirty="0" err="1"/>
              <a:t>ви</a:t>
            </a:r>
            <a:r>
              <a:rPr lang="ru-RU" sz="1800" dirty="0"/>
              <a:t> не </a:t>
            </a:r>
            <a:r>
              <a:rPr lang="ru-RU" sz="1800" dirty="0" err="1"/>
              <a:t>повинні</a:t>
            </a:r>
            <a:r>
              <a:rPr lang="ru-RU" sz="1800" dirty="0"/>
              <a:t> </a:t>
            </a:r>
            <a:r>
              <a:rPr lang="ru-RU" sz="1800" dirty="0" err="1"/>
              <a:t>повертати</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unique_ptr</a:t>
            </a:r>
            <a:r>
              <a:rPr lang="ru-RU" sz="1800" dirty="0"/>
              <a:t> по </a:t>
            </a:r>
            <a:r>
              <a:rPr lang="ru-RU" sz="1800" dirty="0" err="1"/>
              <a:t>адресі</a:t>
            </a:r>
            <a:r>
              <a:rPr lang="ru-RU" sz="1800" dirty="0"/>
              <a:t> (</a:t>
            </a:r>
            <a:r>
              <a:rPr lang="ru-RU" sz="1800" dirty="0" err="1"/>
              <a:t>взагалі</a:t>
            </a:r>
            <a:r>
              <a:rPr lang="ru-RU" sz="1800" dirty="0"/>
              <a:t>) </a:t>
            </a:r>
            <a:r>
              <a:rPr lang="ru-RU" sz="1800" dirty="0" err="1"/>
              <a:t>або</a:t>
            </a:r>
            <a:r>
              <a:rPr lang="ru-RU" sz="1800" dirty="0"/>
              <a:t> по </a:t>
            </a:r>
            <a:r>
              <a:rPr lang="ru-RU" sz="1800" dirty="0" err="1"/>
              <a:t>посиланню</a:t>
            </a:r>
            <a:r>
              <a:rPr lang="ru-RU" sz="1800" dirty="0"/>
              <a:t> (</a:t>
            </a:r>
            <a:r>
              <a:rPr lang="ru-RU" sz="1800" dirty="0" err="1"/>
              <a:t>якщо</a:t>
            </a:r>
            <a:r>
              <a:rPr lang="ru-RU" sz="1800" dirty="0"/>
              <a:t> у вас </a:t>
            </a:r>
            <a:r>
              <a:rPr lang="ru-RU" sz="1800" dirty="0" err="1"/>
              <a:t>немає</a:t>
            </a:r>
            <a:r>
              <a:rPr lang="ru-RU" sz="1800" dirty="0"/>
              <a:t> на </a:t>
            </a:r>
            <a:r>
              <a:rPr lang="ru-RU" sz="1800" dirty="0" err="1"/>
              <a:t>це</a:t>
            </a:r>
            <a:r>
              <a:rPr lang="ru-RU" sz="1800" dirty="0"/>
              <a:t> </a:t>
            </a:r>
            <a:r>
              <a:rPr lang="ru-RU" sz="1800" dirty="0" err="1"/>
              <a:t>вагомих</a:t>
            </a:r>
            <a:r>
              <a:rPr lang="ru-RU" sz="1800" dirty="0"/>
              <a:t> причин).</a:t>
            </a:r>
            <a:endParaRPr lang="uk-UA" sz="1800" dirty="0"/>
          </a:p>
        </p:txBody>
      </p:sp>
    </p:spTree>
    <p:extLst>
      <p:ext uri="{BB962C8B-B14F-4D97-AF65-F5344CB8AC3E}">
        <p14:creationId xmlns:p14="http://schemas.microsoft.com/office/powerpoint/2010/main" val="1857779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Передача </a:t>
            </a:r>
            <a:r>
              <a:rPr lang="ru-RU" b="1" dirty="0" err="1"/>
              <a:t>розумного</a:t>
            </a:r>
            <a:r>
              <a:rPr lang="ru-RU" b="1" dirty="0"/>
              <a:t> </a:t>
            </a:r>
            <a:r>
              <a:rPr lang="ru-RU" b="1" dirty="0" err="1"/>
              <a:t>вказівника</a:t>
            </a:r>
            <a:r>
              <a:rPr lang="ru-RU" b="1" dirty="0"/>
              <a:t> </a:t>
            </a:r>
            <a:r>
              <a:rPr lang="ru-RU" b="1" dirty="0" err="1"/>
              <a:t>std</a:t>
            </a:r>
            <a:r>
              <a:rPr lang="ru-RU" b="1" dirty="0"/>
              <a:t>::</a:t>
            </a:r>
            <a:r>
              <a:rPr lang="ru-RU" b="1" dirty="0" err="1"/>
              <a:t>unique_ptr</a:t>
            </a:r>
            <a:r>
              <a:rPr lang="ru-RU" b="1" dirty="0"/>
              <a:t> в </a:t>
            </a:r>
            <a:r>
              <a:rPr lang="ru-RU" b="1" dirty="0" err="1"/>
              <a:t>функцію</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ви хочете, щоб функція стала власником вмісту розумного вказівника, то передавати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b="1" dirty="0">
                <a:highlight>
                  <a:srgbClr val="00FF00"/>
                </a:highlight>
              </a:rPr>
              <a:t>в функцію потрібно по значенню</a:t>
            </a:r>
            <a:r>
              <a:rPr lang="uk-UA" sz="1800" dirty="0"/>
              <a:t>. Зверніть увагу, оскільки семантика копіювання відключена, </a:t>
            </a:r>
            <a:r>
              <a:rPr lang="uk-UA" sz="1800" b="1" dirty="0">
                <a:highlight>
                  <a:srgbClr val="00FF00"/>
                </a:highlight>
              </a:rPr>
              <a:t>то вам доведеться використати </a:t>
            </a:r>
            <a:r>
              <a:rPr lang="en-US" sz="1800" b="1" dirty="0">
                <a:solidFill>
                  <a:schemeClr val="accent5">
                    <a:lumMod val="75000"/>
                  </a:schemeClr>
                </a:solidFill>
                <a:highlight>
                  <a:srgbClr val="00FF00"/>
                </a:highlight>
                <a:latin typeface="Consolas" panose="020B0609020204030204" pitchFamily="49" charset="0"/>
              </a:rPr>
              <a:t>std::move() </a:t>
            </a:r>
            <a:r>
              <a:rPr lang="uk-UA" sz="1800" b="1" dirty="0">
                <a:highlight>
                  <a:srgbClr val="00FF00"/>
                </a:highlight>
              </a:rPr>
              <a:t>для фактичної передачі ресурсу в функцію</a:t>
            </a:r>
            <a:r>
              <a:rPr lang="uk-UA" sz="1800" dirty="0"/>
              <a:t>:</a:t>
            </a:r>
          </a:p>
        </p:txBody>
      </p:sp>
      <p:pic>
        <p:nvPicPr>
          <p:cNvPr id="5" name="Picture 4">
            <a:extLst>
              <a:ext uri="{FF2B5EF4-FFF2-40B4-BE49-F238E27FC236}">
                <a16:creationId xmlns:a16="http://schemas.microsoft.com/office/drawing/2014/main" id="{6997618A-C533-464F-AC6D-9C8F21F50CFB}"/>
              </a:ext>
            </a:extLst>
          </p:cNvPr>
          <p:cNvPicPr>
            <a:picLocks noChangeAspect="1"/>
          </p:cNvPicPr>
          <p:nvPr/>
        </p:nvPicPr>
        <p:blipFill>
          <a:blip r:embed="rId2"/>
          <a:stretch>
            <a:fillRect/>
          </a:stretch>
        </p:blipFill>
        <p:spPr>
          <a:xfrm>
            <a:off x="3487857" y="2151380"/>
            <a:ext cx="5216286" cy="4706620"/>
          </a:xfrm>
          <a:prstGeom prst="rect">
            <a:avLst/>
          </a:prstGeom>
        </p:spPr>
      </p:pic>
      <p:pic>
        <p:nvPicPr>
          <p:cNvPr id="7" name="Picture 6">
            <a:extLst>
              <a:ext uri="{FF2B5EF4-FFF2-40B4-BE49-F238E27FC236}">
                <a16:creationId xmlns:a16="http://schemas.microsoft.com/office/drawing/2014/main" id="{57462BFE-4F7E-4604-8F8A-8D9FA8772002}"/>
              </a:ext>
            </a:extLst>
          </p:cNvPr>
          <p:cNvPicPr>
            <a:picLocks noChangeAspect="1"/>
          </p:cNvPicPr>
          <p:nvPr/>
        </p:nvPicPr>
        <p:blipFill>
          <a:blip r:embed="rId3"/>
          <a:stretch>
            <a:fillRect/>
          </a:stretch>
        </p:blipFill>
        <p:spPr>
          <a:xfrm>
            <a:off x="9395411" y="5185807"/>
            <a:ext cx="2105319" cy="1629002"/>
          </a:xfrm>
          <a:prstGeom prst="rect">
            <a:avLst/>
          </a:prstGeom>
        </p:spPr>
      </p:pic>
    </p:spTree>
    <p:extLst>
      <p:ext uri="{BB962C8B-B14F-4D97-AF65-F5344CB8AC3E}">
        <p14:creationId xmlns:p14="http://schemas.microsoft.com/office/powerpoint/2010/main" val="373368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в даному випадку право власності на </a:t>
            </a:r>
            <a:r>
              <a:rPr lang="en-US" sz="1800" dirty="0">
                <a:solidFill>
                  <a:schemeClr val="accent5">
                    <a:lumMod val="75000"/>
                  </a:schemeClr>
                </a:solidFill>
                <a:latin typeface="Consolas" panose="020B0609020204030204" pitchFamily="49" charset="0"/>
              </a:rPr>
              <a:t>Item</a:t>
            </a:r>
            <a:r>
              <a:rPr lang="en-US" sz="1800" dirty="0"/>
              <a:t> </a:t>
            </a:r>
            <a:r>
              <a:rPr lang="uk-UA" sz="1800" dirty="0"/>
              <a:t>було передано в </a:t>
            </a:r>
            <a:r>
              <a:rPr lang="en-US" sz="1800" dirty="0" err="1">
                <a:solidFill>
                  <a:schemeClr val="accent5">
                    <a:lumMod val="75000"/>
                  </a:schemeClr>
                </a:solidFill>
                <a:latin typeface="Consolas" panose="020B0609020204030204" pitchFamily="49" charset="0"/>
              </a:rPr>
              <a:t>takeOwnership</a:t>
            </a:r>
            <a:r>
              <a:rPr lang="en-US" sz="1800" dirty="0">
                <a:solidFill>
                  <a:schemeClr val="accent5">
                    <a:lumMod val="75000"/>
                  </a:schemeClr>
                </a:solidFill>
                <a:latin typeface="Consolas" panose="020B0609020204030204" pitchFamily="49" charset="0"/>
              </a:rPr>
              <a:t>()</a:t>
            </a:r>
            <a:r>
              <a:rPr lang="en-US" sz="1800" dirty="0"/>
              <a:t>, </a:t>
            </a:r>
            <a:r>
              <a:rPr lang="uk-UA" sz="1800" dirty="0"/>
              <a:t>тому </a:t>
            </a:r>
            <a:r>
              <a:rPr lang="en-US" sz="1800" dirty="0">
                <a:solidFill>
                  <a:schemeClr val="accent5">
                    <a:lumMod val="75000"/>
                  </a:schemeClr>
                </a:solidFill>
                <a:latin typeface="Consolas" panose="020B0609020204030204" pitchFamily="49" charset="0"/>
              </a:rPr>
              <a:t>Item</a:t>
            </a:r>
            <a:r>
              <a:rPr lang="en-US" sz="1800" dirty="0"/>
              <a:t> </a:t>
            </a:r>
            <a:r>
              <a:rPr lang="uk-UA" sz="1800" dirty="0"/>
              <a:t>знищується в кінці </a:t>
            </a:r>
            <a:r>
              <a:rPr lang="en-US" sz="1800" dirty="0" err="1">
                <a:solidFill>
                  <a:schemeClr val="accent5">
                    <a:lumMod val="75000"/>
                  </a:schemeClr>
                </a:solidFill>
                <a:latin typeface="Consolas" panose="020B0609020204030204" pitchFamily="49" charset="0"/>
              </a:rPr>
              <a:t>takeOwnership</a:t>
            </a:r>
            <a:r>
              <a:rPr lang="en-US" sz="1800" dirty="0">
                <a:solidFill>
                  <a:schemeClr val="accent5">
                    <a:lumMod val="75000"/>
                  </a:schemeClr>
                </a:solidFill>
                <a:latin typeface="Consolas" panose="020B0609020204030204" pitchFamily="49" charset="0"/>
              </a:rPr>
              <a:t>()</a:t>
            </a:r>
            <a:r>
              <a:rPr lang="en-US" sz="1800" dirty="0"/>
              <a:t>, </a:t>
            </a:r>
            <a:r>
              <a:rPr lang="uk-UA" sz="1800" dirty="0"/>
              <a:t>а не в кінці </a:t>
            </a:r>
            <a:r>
              <a:rPr lang="en-US" sz="1800" dirty="0">
                <a:solidFill>
                  <a:schemeClr val="accent5">
                    <a:lumMod val="75000"/>
                  </a:schemeClr>
                </a:solidFill>
                <a:latin typeface="Consolas" panose="020B0609020204030204" pitchFamily="49" charset="0"/>
              </a:rPr>
              <a:t>main()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Однак в більшості випадків вам не потрібно буде, щоб функція володіла ресурсом</a:t>
            </a:r>
            <a:r>
              <a:rPr lang="uk-UA" sz="1800" dirty="0"/>
              <a:t>. Хоча ви можете передати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по посиланню (що дозволить функції використовувати об’єкт без передачі їй права власності на цей об’єкт), ви повинні робити це тільки тоді, коли </a:t>
            </a:r>
            <a:r>
              <a:rPr lang="en-US" sz="1800" dirty="0"/>
              <a:t>caller </a:t>
            </a:r>
            <a:r>
              <a:rPr lang="uk-UA" sz="1800" dirty="0"/>
              <a:t>може змінити переданий об’єкт.</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Замість цього краще передавати сам об’єкт по адресі або по посиланню (в залежності від того, чи є </a:t>
            </a:r>
            <a:r>
              <a:rPr lang="en-US" sz="1800" dirty="0">
                <a:solidFill>
                  <a:schemeClr val="accent5">
                    <a:lumMod val="75000"/>
                  </a:schemeClr>
                </a:solidFill>
                <a:latin typeface="Consolas" panose="020B0609020204030204" pitchFamily="49" charset="0"/>
              </a:rPr>
              <a:t>null</a:t>
            </a:r>
            <a:r>
              <a:rPr lang="en-US" sz="1800" dirty="0"/>
              <a:t> </a:t>
            </a:r>
            <a:r>
              <a:rPr lang="uk-UA" sz="1800" dirty="0"/>
              <a:t>допустимим аргументом). Це дозволить функції залишатися осторонь від управління об’єктом. Щоб отримати необроблений вказівник на об’єкт 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ми можемо використати метод </a:t>
            </a:r>
            <a:r>
              <a:rPr lang="en-US" sz="1800" dirty="0">
                <a:solidFill>
                  <a:schemeClr val="accent5">
                    <a:lumMod val="75000"/>
                  </a:schemeClr>
                </a:solidFill>
                <a:latin typeface="Consolas" panose="020B0609020204030204" pitchFamily="49" charset="0"/>
              </a:rPr>
              <a:t>get()</a:t>
            </a:r>
            <a:r>
              <a:rPr lang="en-US" sz="1800" dirty="0"/>
              <a:t>:</a:t>
            </a:r>
            <a:endParaRPr lang="uk-UA" sz="1800" dirty="0"/>
          </a:p>
        </p:txBody>
      </p:sp>
    </p:spTree>
    <p:extLst>
      <p:ext uri="{BB962C8B-B14F-4D97-AF65-F5344CB8AC3E}">
        <p14:creationId xmlns:p14="http://schemas.microsoft.com/office/powerpoint/2010/main" val="4126338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Picture 4">
            <a:extLst>
              <a:ext uri="{FF2B5EF4-FFF2-40B4-BE49-F238E27FC236}">
                <a16:creationId xmlns:a16="http://schemas.microsoft.com/office/drawing/2014/main" id="{DAF2A9B8-8791-44AF-A6F4-7D2C455F6B9C}"/>
              </a:ext>
            </a:extLst>
          </p:cNvPr>
          <p:cNvPicPr>
            <a:picLocks noChangeAspect="1"/>
          </p:cNvPicPr>
          <p:nvPr/>
        </p:nvPicPr>
        <p:blipFill>
          <a:blip r:embed="rId2"/>
          <a:stretch>
            <a:fillRect/>
          </a:stretch>
        </p:blipFill>
        <p:spPr>
          <a:xfrm>
            <a:off x="1438545" y="0"/>
            <a:ext cx="9314909" cy="6858000"/>
          </a:xfrm>
          <a:prstGeom prst="rect">
            <a:avLst/>
          </a:prstGeom>
        </p:spPr>
      </p:pic>
      <p:pic>
        <p:nvPicPr>
          <p:cNvPr id="7" name="Picture 6">
            <a:extLst>
              <a:ext uri="{FF2B5EF4-FFF2-40B4-BE49-F238E27FC236}">
                <a16:creationId xmlns:a16="http://schemas.microsoft.com/office/drawing/2014/main" id="{4F8211AD-31CC-4470-918E-7B8A6DE73FD1}"/>
              </a:ext>
            </a:extLst>
          </p:cNvPr>
          <p:cNvPicPr>
            <a:picLocks noChangeAspect="1"/>
          </p:cNvPicPr>
          <p:nvPr/>
        </p:nvPicPr>
        <p:blipFill>
          <a:blip r:embed="rId3"/>
          <a:stretch>
            <a:fillRect/>
          </a:stretch>
        </p:blipFill>
        <p:spPr>
          <a:xfrm>
            <a:off x="9567042" y="5491363"/>
            <a:ext cx="1834021" cy="1352202"/>
          </a:xfrm>
          <a:prstGeom prst="rect">
            <a:avLst/>
          </a:prstGeom>
        </p:spPr>
      </p:pic>
    </p:spTree>
    <p:extLst>
      <p:ext uri="{BB962C8B-B14F-4D97-AF65-F5344CB8AC3E}">
        <p14:creationId xmlns:p14="http://schemas.microsoft.com/office/powerpoint/2010/main" val="3172350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Розумний вказівник </a:t>
            </a:r>
            <a:r>
              <a:rPr lang="en-US" b="1" dirty="0"/>
              <a:t>std::</a:t>
            </a:r>
            <a:r>
              <a:rPr lang="en-US" b="1" dirty="0" err="1"/>
              <a:t>unique_ptr</a:t>
            </a:r>
            <a:r>
              <a:rPr lang="en-US" b="1" dirty="0"/>
              <a:t> </a:t>
            </a:r>
            <a:r>
              <a:rPr lang="uk-UA" b="1" dirty="0"/>
              <a:t>і класи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Звичайно, ви можете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в якості члена композиції вашого класу. Таким чином, вам не потрібно буде турбуватися про те, чи видалить деструктор вашого класу ресурс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тому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solidFill>
                  <a:schemeClr val="accent5">
                    <a:lumMod val="75000"/>
                  </a:schemeClr>
                </a:solidFill>
                <a:latin typeface="Consolas" panose="020B0609020204030204" pitchFamily="49" charset="0"/>
              </a:rPr>
              <a:t> </a:t>
            </a:r>
            <a:r>
              <a:rPr lang="uk-UA" sz="1800" dirty="0"/>
              <a:t>буде автоматично знищений при знищенні об’єкта класу. Проте, </a:t>
            </a:r>
            <a:r>
              <a:rPr lang="uk-UA" sz="1800" b="1" dirty="0">
                <a:highlight>
                  <a:srgbClr val="FFFF00"/>
                </a:highlight>
              </a:rPr>
              <a:t>якщо об’єкт вашого класу виділяється динамічно, то сам ресурс </a:t>
            </a:r>
            <a:r>
              <a:rPr lang="en-US" sz="1800" b="1" dirty="0">
                <a:solidFill>
                  <a:schemeClr val="accent5">
                    <a:lumMod val="75000"/>
                  </a:schemeClr>
                </a:solidFill>
                <a:highlight>
                  <a:srgbClr val="FFFF00"/>
                </a:highlight>
                <a:latin typeface="Consolas" panose="020B0609020204030204" pitchFamily="49" charset="0"/>
              </a:rPr>
              <a:t>std::</a:t>
            </a:r>
            <a:r>
              <a:rPr lang="en-US" sz="1800" b="1" dirty="0" err="1">
                <a:solidFill>
                  <a:schemeClr val="accent5">
                    <a:lumMod val="75000"/>
                  </a:schemeClr>
                </a:solidFill>
                <a:highlight>
                  <a:srgbClr val="FFFF00"/>
                </a:highlight>
                <a:latin typeface="Consolas" panose="020B0609020204030204" pitchFamily="49" charset="0"/>
              </a:rPr>
              <a:t>unique_ptr</a:t>
            </a:r>
            <a:r>
              <a:rPr lang="en-US" sz="1800" b="1" dirty="0">
                <a:solidFill>
                  <a:schemeClr val="accent5">
                    <a:lumMod val="75000"/>
                  </a:schemeClr>
                </a:solidFill>
                <a:highlight>
                  <a:srgbClr val="FFFF00"/>
                </a:highlight>
                <a:latin typeface="Consolas" panose="020B0609020204030204" pitchFamily="49" charset="0"/>
              </a:rPr>
              <a:t> </a:t>
            </a:r>
            <a:r>
              <a:rPr lang="uk-UA" sz="1800" b="1" dirty="0">
                <a:highlight>
                  <a:srgbClr val="FFFF00"/>
                </a:highlight>
              </a:rPr>
              <a:t>наражається на ризик неправильного видалення, і в такому випадку навіть розумний вказівник не допоможе</a:t>
            </a:r>
            <a:r>
              <a:rPr lang="uk-UA" sz="1800" dirty="0"/>
              <a:t>.</a:t>
            </a:r>
          </a:p>
        </p:txBody>
      </p:sp>
    </p:spTree>
    <p:extLst>
      <p:ext uri="{BB962C8B-B14F-4D97-AF65-F5344CB8AC3E}">
        <p14:creationId xmlns:p14="http://schemas.microsoft.com/office/powerpoint/2010/main" val="10586943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Неправильне</a:t>
            </a:r>
            <a:r>
              <a:rPr lang="ru-RU" b="1" dirty="0"/>
              <a:t> </a:t>
            </a:r>
            <a:r>
              <a:rPr lang="ru-RU" b="1" dirty="0" err="1"/>
              <a:t>використання</a:t>
            </a:r>
            <a:r>
              <a:rPr lang="ru-RU" b="1" dirty="0"/>
              <a:t> </a:t>
            </a:r>
            <a:r>
              <a:rPr lang="ru-RU" b="1" dirty="0" err="1"/>
              <a:t>розумного</a:t>
            </a:r>
            <a:r>
              <a:rPr lang="ru-RU" b="1" dirty="0"/>
              <a:t> </a:t>
            </a:r>
            <a:r>
              <a:rPr lang="ru-RU" b="1" dirty="0" err="1"/>
              <a:t>вказівника</a:t>
            </a:r>
            <a:r>
              <a:rPr lang="ru-RU" b="1" dirty="0"/>
              <a:t> </a:t>
            </a:r>
            <a:r>
              <a:rPr lang="ru-RU" b="1" dirty="0" err="1"/>
              <a:t>std</a:t>
            </a:r>
            <a:r>
              <a:rPr lang="ru-RU" b="1" dirty="0"/>
              <a:t>::</a:t>
            </a:r>
            <a:r>
              <a:rPr lang="ru-RU"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Існує</a:t>
            </a:r>
            <a:r>
              <a:rPr lang="ru-RU" sz="1800" dirty="0"/>
              <a:t> два </a:t>
            </a:r>
            <a:r>
              <a:rPr lang="ru-RU" sz="1800" dirty="0" err="1"/>
              <a:t>способи</a:t>
            </a:r>
            <a:r>
              <a:rPr lang="ru-RU" sz="1800" dirty="0"/>
              <a:t> неправильного </a:t>
            </a:r>
            <a:r>
              <a:rPr lang="ru-RU" sz="1800" dirty="0" err="1"/>
              <a:t>використання</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unique_ptr</a:t>
            </a:r>
            <a:r>
              <a:rPr lang="ru-RU" sz="1800" dirty="0"/>
              <a:t>, </a:t>
            </a:r>
            <a:r>
              <a:rPr lang="ru-RU" sz="1800" dirty="0" err="1"/>
              <a:t>обидва</a:t>
            </a:r>
            <a:r>
              <a:rPr lang="ru-RU" sz="1800" dirty="0"/>
              <a:t> з </a:t>
            </a:r>
            <a:r>
              <a:rPr lang="ru-RU" sz="1800" dirty="0" err="1"/>
              <a:t>яких</a:t>
            </a:r>
            <a:r>
              <a:rPr lang="ru-RU" sz="1800" dirty="0"/>
              <a:t> легко </a:t>
            </a:r>
            <a:r>
              <a:rPr lang="ru-RU" sz="1800" dirty="0" err="1"/>
              <a:t>уникнути</a:t>
            </a:r>
            <a:r>
              <a:rPr lang="ru-RU" sz="1800" dirty="0"/>
              <a:t>. </a:t>
            </a:r>
            <a:r>
              <a:rPr lang="ru-RU" sz="1800" dirty="0" err="1"/>
              <a:t>По-перше</a:t>
            </a:r>
            <a:r>
              <a:rPr lang="ru-RU" sz="1800" dirty="0"/>
              <a:t>, не дозволяйте </a:t>
            </a:r>
            <a:r>
              <a:rPr lang="ru-RU" sz="1800" dirty="0" err="1"/>
              <a:t>декільком</a:t>
            </a:r>
            <a:r>
              <a:rPr lang="ru-RU" sz="1800" dirty="0"/>
              <a:t> </a:t>
            </a:r>
            <a:r>
              <a:rPr lang="ru-RU" sz="1800" dirty="0" err="1"/>
              <a:t>класам</a:t>
            </a:r>
            <a:r>
              <a:rPr lang="ru-RU" sz="1800" dirty="0"/>
              <a:t> «</a:t>
            </a:r>
            <a:r>
              <a:rPr lang="ru-RU" sz="1800" dirty="0" err="1"/>
              <a:t>володіти</a:t>
            </a:r>
            <a:r>
              <a:rPr lang="ru-RU" sz="1800" dirty="0"/>
              <a:t>» одним і </a:t>
            </a:r>
            <a:r>
              <a:rPr lang="ru-RU" sz="1800" dirty="0" err="1"/>
              <a:t>тим</a:t>
            </a:r>
            <a:r>
              <a:rPr lang="ru-RU" sz="1800" dirty="0"/>
              <a:t> же ресурсом.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Хоча це синтаксично допустимо, кінцевим результатом буде те, що і </a:t>
            </a:r>
            <a:r>
              <a:rPr lang="en-US" sz="1800" dirty="0">
                <a:solidFill>
                  <a:schemeClr val="accent5">
                    <a:lumMod val="75000"/>
                  </a:schemeClr>
                </a:solidFill>
                <a:latin typeface="Consolas" panose="020B0609020204030204" pitchFamily="49" charset="0"/>
              </a:rPr>
              <a:t>item1</a:t>
            </a:r>
            <a:r>
              <a:rPr lang="en-US" sz="1800" dirty="0"/>
              <a:t>, </a:t>
            </a:r>
            <a:r>
              <a:rPr lang="uk-UA" sz="1800" dirty="0"/>
              <a:t>і </a:t>
            </a:r>
            <a:r>
              <a:rPr lang="en-US" sz="1800" dirty="0">
                <a:solidFill>
                  <a:schemeClr val="accent5">
                    <a:lumMod val="75000"/>
                  </a:schemeClr>
                </a:solidFill>
                <a:latin typeface="Consolas" panose="020B0609020204030204" pitchFamily="49" charset="0"/>
              </a:rPr>
              <a:t>item2</a:t>
            </a:r>
            <a:r>
              <a:rPr lang="en-US" sz="1800" dirty="0"/>
              <a:t> </a:t>
            </a:r>
            <a:r>
              <a:rPr lang="uk-UA" sz="1800" dirty="0"/>
              <a:t>спробують видалити </a:t>
            </a:r>
            <a:r>
              <a:rPr lang="en-US" sz="1800" dirty="0">
                <a:solidFill>
                  <a:schemeClr val="accent5">
                    <a:lumMod val="75000"/>
                  </a:schemeClr>
                </a:solidFill>
                <a:latin typeface="Consolas" panose="020B0609020204030204" pitchFamily="49" charset="0"/>
              </a:rPr>
              <a:t>Item</a:t>
            </a:r>
            <a:r>
              <a:rPr lang="en-US" sz="1800" dirty="0"/>
              <a:t>, </a:t>
            </a:r>
            <a:r>
              <a:rPr lang="uk-UA" sz="1800" dirty="0"/>
              <a:t>що призведе до невизначеної поведінки/результатів.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По-друге, не видаляйте виділений ресурс вручну з-під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a:t>
            </a:r>
            <a:endParaRPr lang="uk-UA" sz="1800" dirty="0"/>
          </a:p>
        </p:txBody>
      </p:sp>
      <p:pic>
        <p:nvPicPr>
          <p:cNvPr id="5" name="Picture 4">
            <a:extLst>
              <a:ext uri="{FF2B5EF4-FFF2-40B4-BE49-F238E27FC236}">
                <a16:creationId xmlns:a16="http://schemas.microsoft.com/office/drawing/2014/main" id="{EC3FD461-1916-415E-B1AF-F2839EF81812}"/>
              </a:ext>
            </a:extLst>
          </p:cNvPr>
          <p:cNvPicPr>
            <a:picLocks noChangeAspect="1"/>
          </p:cNvPicPr>
          <p:nvPr/>
        </p:nvPicPr>
        <p:blipFill>
          <a:blip r:embed="rId2"/>
          <a:stretch>
            <a:fillRect/>
          </a:stretch>
        </p:blipFill>
        <p:spPr>
          <a:xfrm>
            <a:off x="3508457" y="1706811"/>
            <a:ext cx="5175086" cy="1728994"/>
          </a:xfrm>
          <a:prstGeom prst="rect">
            <a:avLst/>
          </a:prstGeom>
        </p:spPr>
      </p:pic>
      <p:pic>
        <p:nvPicPr>
          <p:cNvPr id="7" name="Picture 6">
            <a:extLst>
              <a:ext uri="{FF2B5EF4-FFF2-40B4-BE49-F238E27FC236}">
                <a16:creationId xmlns:a16="http://schemas.microsoft.com/office/drawing/2014/main" id="{ACF5DC16-FEF5-4727-B212-FB22C2B5BB11}"/>
              </a:ext>
            </a:extLst>
          </p:cNvPr>
          <p:cNvPicPr>
            <a:picLocks noChangeAspect="1"/>
          </p:cNvPicPr>
          <p:nvPr/>
        </p:nvPicPr>
        <p:blipFill>
          <a:blip r:embed="rId3"/>
          <a:stretch>
            <a:fillRect/>
          </a:stretch>
        </p:blipFill>
        <p:spPr>
          <a:xfrm>
            <a:off x="3354728" y="5026283"/>
            <a:ext cx="5482543" cy="1831716"/>
          </a:xfrm>
          <a:prstGeom prst="rect">
            <a:avLst/>
          </a:prstGeom>
        </p:spPr>
      </p:pic>
    </p:spTree>
    <p:extLst>
      <p:ext uri="{BB962C8B-B14F-4D97-AF65-F5344CB8AC3E}">
        <p14:creationId xmlns:p14="http://schemas.microsoft.com/office/powerpoint/2010/main" val="10621029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Неправильне</a:t>
            </a:r>
            <a:r>
              <a:rPr lang="ru-RU" b="1" dirty="0"/>
              <a:t> </a:t>
            </a:r>
            <a:r>
              <a:rPr lang="ru-RU" b="1" dirty="0" err="1"/>
              <a:t>використання</a:t>
            </a:r>
            <a:r>
              <a:rPr lang="ru-RU" b="1" dirty="0"/>
              <a:t> </a:t>
            </a:r>
            <a:r>
              <a:rPr lang="ru-RU" b="1" dirty="0" err="1"/>
              <a:t>розумного</a:t>
            </a:r>
            <a:r>
              <a:rPr lang="ru-RU" b="1" dirty="0"/>
              <a:t> </a:t>
            </a:r>
            <a:r>
              <a:rPr lang="ru-RU" b="1" dirty="0" err="1"/>
              <a:t>вказівника</a:t>
            </a:r>
            <a:r>
              <a:rPr lang="ru-RU" b="1" dirty="0"/>
              <a:t> </a:t>
            </a:r>
            <a:r>
              <a:rPr lang="ru-RU" b="1" dirty="0" err="1"/>
              <a:t>std</a:t>
            </a:r>
            <a:r>
              <a:rPr lang="ru-RU" b="1" dirty="0"/>
              <a:t>::</a:t>
            </a:r>
            <a:r>
              <a:rPr lang="ru-RU" b="1" dirty="0" err="1"/>
              <a:t>unique_ptr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ви це зробите,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unique_ptr</a:t>
            </a:r>
            <a:r>
              <a:rPr lang="en-US" sz="1800" dirty="0"/>
              <a:t> </a:t>
            </a:r>
            <a:r>
              <a:rPr lang="uk-UA" sz="1800" dirty="0"/>
              <a:t>спробує видалити вже видалений ресурс, що знову ж таки призведе до невизначеної поведінки/результатів.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функція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make_unique</a:t>
            </a:r>
            <a:r>
              <a:rPr lang="en-US" sz="1800" dirty="0">
                <a:solidFill>
                  <a:schemeClr val="accent5">
                    <a:lumMod val="75000"/>
                  </a:schemeClr>
                </a:solidFill>
                <a:latin typeface="Consolas" panose="020B0609020204030204" pitchFamily="49" charset="0"/>
              </a:rPr>
              <a:t>()</a:t>
            </a:r>
            <a:r>
              <a:rPr lang="en-US" sz="1800" dirty="0"/>
              <a:t> </a:t>
            </a:r>
            <a:r>
              <a:rPr lang="uk-UA" sz="1800" dirty="0"/>
              <a:t>запобігає ненавмисному виникненню обох вищенаведених ситуацій.</a:t>
            </a:r>
          </a:p>
        </p:txBody>
      </p:sp>
    </p:spTree>
    <p:extLst>
      <p:ext uri="{BB962C8B-B14F-4D97-AF65-F5344CB8AC3E}">
        <p14:creationId xmlns:p14="http://schemas.microsoft.com/office/powerpoint/2010/main" val="3357843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у </a:t>
            </a:r>
            <a:r>
              <a:rPr lang="ru-RU" sz="1800" dirty="0" err="1"/>
              <a:t>вашому</a:t>
            </a:r>
            <a:r>
              <a:rPr lang="ru-RU" sz="1800" dirty="0"/>
              <a:t> </a:t>
            </a:r>
            <a:r>
              <a:rPr lang="ru-RU" sz="1800" dirty="0" err="1"/>
              <a:t>класі</a:t>
            </a:r>
            <a:r>
              <a:rPr lang="ru-RU" sz="1800" dirty="0"/>
              <a:t> є </a:t>
            </a:r>
            <a:r>
              <a:rPr lang="ru-RU" sz="1800" dirty="0" err="1"/>
              <a:t>розумний</a:t>
            </a:r>
            <a:r>
              <a:rPr lang="ru-RU" sz="1800" dirty="0"/>
              <a:t> </a:t>
            </a:r>
            <a:r>
              <a:rPr lang="ru-RU" sz="1800" dirty="0" err="1"/>
              <a:t>вказівник</a:t>
            </a:r>
            <a:r>
              <a:rPr lang="ru-RU" sz="1800" dirty="0"/>
              <a:t> в </a:t>
            </a:r>
            <a:r>
              <a:rPr lang="ru-RU" sz="1800" dirty="0" err="1"/>
              <a:t>якості</a:t>
            </a:r>
            <a:r>
              <a:rPr lang="ru-RU" sz="1800" dirty="0"/>
              <a:t> члена </a:t>
            </a:r>
            <a:r>
              <a:rPr lang="ru-RU" sz="1800" dirty="0" err="1"/>
              <a:t>вашого</a:t>
            </a:r>
            <a:r>
              <a:rPr lang="ru-RU" sz="1800" dirty="0"/>
              <a:t> </a:t>
            </a:r>
            <a:r>
              <a:rPr lang="ru-RU" sz="1800" dirty="0" err="1"/>
              <a:t>класу</a:t>
            </a:r>
            <a:r>
              <a:rPr lang="ru-RU" sz="1800" dirty="0"/>
              <a:t>, то </a:t>
            </a:r>
            <a:r>
              <a:rPr lang="ru-RU" sz="1800" dirty="0" err="1"/>
              <a:t>чому</a:t>
            </a:r>
            <a:r>
              <a:rPr lang="ru-RU" sz="1800" dirty="0"/>
              <a:t> </a:t>
            </a:r>
            <a:r>
              <a:rPr lang="ru-RU" sz="1800" dirty="0" err="1"/>
              <a:t>ви</a:t>
            </a:r>
            <a:r>
              <a:rPr lang="ru-RU" sz="1800" dirty="0"/>
              <a:t> </a:t>
            </a:r>
            <a:r>
              <a:rPr lang="ru-RU" sz="1800" dirty="0" err="1"/>
              <a:t>повинні</a:t>
            </a:r>
            <a:r>
              <a:rPr lang="ru-RU" sz="1800" dirty="0"/>
              <a:t> </a:t>
            </a:r>
            <a:r>
              <a:rPr lang="ru-RU" sz="1800" dirty="0" err="1"/>
              <a:t>намагатися</a:t>
            </a:r>
            <a:r>
              <a:rPr lang="ru-RU" sz="1800" dirty="0"/>
              <a:t> </a:t>
            </a:r>
            <a:r>
              <a:rPr lang="ru-RU" sz="1800" dirty="0" err="1"/>
              <a:t>уникати</a:t>
            </a:r>
            <a:r>
              <a:rPr lang="ru-RU" sz="1800" dirty="0"/>
              <a:t> </a:t>
            </a:r>
            <a:r>
              <a:rPr lang="ru-RU" sz="1800" dirty="0" err="1"/>
              <a:t>динамічного</a:t>
            </a:r>
            <a:r>
              <a:rPr lang="ru-RU" sz="1800" dirty="0"/>
              <a:t> </a:t>
            </a:r>
            <a:r>
              <a:rPr lang="ru-RU" sz="1800" dirty="0" err="1"/>
              <a:t>виділення</a:t>
            </a:r>
            <a:r>
              <a:rPr lang="ru-RU" sz="1800" dirty="0"/>
              <a:t> </a:t>
            </a:r>
            <a:r>
              <a:rPr lang="ru-RU" sz="1800" dirty="0" err="1"/>
              <a:t>об’єктів</a:t>
            </a:r>
            <a:r>
              <a:rPr lang="ru-RU" sz="1800" dirty="0"/>
              <a:t> </a:t>
            </a:r>
            <a:r>
              <a:rPr lang="ru-RU" sz="1800" dirty="0" err="1"/>
              <a:t>цього</a:t>
            </a:r>
            <a:r>
              <a:rPr lang="ru-RU" sz="1800" dirty="0"/>
              <a:t> </a:t>
            </a:r>
            <a:r>
              <a:rPr lang="ru-RU" sz="1800" dirty="0" err="1"/>
              <a:t>класу</a:t>
            </a:r>
            <a:r>
              <a:rPr lang="ru-RU" sz="1800" dirty="0"/>
              <a:t>?</a:t>
            </a:r>
            <a:endParaRPr lang="uk-UA" sz="1800" dirty="0"/>
          </a:p>
        </p:txBody>
      </p:sp>
    </p:spTree>
    <p:extLst>
      <p:ext uri="{BB962C8B-B14F-4D97-AF65-F5344CB8AC3E}">
        <p14:creationId xmlns:p14="http://schemas.microsoft.com/office/powerpoint/2010/main" val="358265536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TotalTime>
  <Words>9658</Words>
  <Application>Microsoft Office PowerPoint</Application>
  <PresentationFormat>Widescreen</PresentationFormat>
  <Paragraphs>565</Paragraphs>
  <Slides>132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132</vt:i4>
      </vt:variant>
    </vt:vector>
  </HeadingPairs>
  <TitlesOfParts>
    <vt:vector size="137" baseType="lpstr">
      <vt:lpstr>Arial</vt:lpstr>
      <vt:lpstr>Calibri</vt:lpstr>
      <vt:lpstr>Consolas</vt:lpstr>
      <vt:lpstr>Tahoma</vt:lpstr>
      <vt:lpstr>Тема Office</vt:lpstr>
      <vt:lpstr>Розумні вказівники і Семантика переміщення</vt:lpstr>
      <vt:lpstr>Проблема</vt:lpstr>
      <vt:lpstr>_</vt:lpstr>
      <vt:lpstr>_</vt:lpstr>
      <vt:lpstr>Розумні вказівники</vt:lpstr>
      <vt:lpstr>_</vt:lpstr>
      <vt:lpstr>_</vt:lpstr>
      <vt:lpstr>_</vt:lpstr>
      <vt:lpstr>_</vt:lpstr>
      <vt:lpstr>_</vt:lpstr>
      <vt:lpstr>_</vt:lpstr>
      <vt:lpstr>Критичний недолік</vt:lpstr>
      <vt:lpstr>_</vt:lpstr>
      <vt:lpstr>Критичний недолік</vt:lpstr>
      <vt:lpstr>_</vt:lpstr>
      <vt:lpstr>_</vt:lpstr>
      <vt:lpstr>_</vt:lpstr>
      <vt:lpstr>Семантика переміщення</vt:lpstr>
      <vt:lpstr>_</vt:lpstr>
      <vt:lpstr>_</vt:lpstr>
      <vt:lpstr>std::auto_ptr і чому його краще не використовувати</vt:lpstr>
      <vt:lpstr>std::auto_ptr і чому його краще не використовувати</vt:lpstr>
      <vt:lpstr>std::auto_ptr і чому його краще не використовувати</vt:lpstr>
      <vt:lpstr>Що далі?</vt:lpstr>
      <vt:lpstr>Що далі?</vt:lpstr>
      <vt:lpstr>Посилання r-value</vt:lpstr>
      <vt:lpstr>Посилання r-value</vt:lpstr>
      <vt:lpstr>Посилання r-value</vt:lpstr>
      <vt:lpstr>Посилання r-value</vt:lpstr>
      <vt:lpstr>Посилання l-value</vt:lpstr>
      <vt:lpstr>Посилання l-value</vt:lpstr>
      <vt:lpstr>Посилання l-value</vt:lpstr>
      <vt:lpstr>Посилання r-value</vt:lpstr>
      <vt:lpstr>Посилання r-value</vt:lpstr>
      <vt:lpstr>Посилання r-value</vt:lpstr>
      <vt:lpstr>_</vt:lpstr>
      <vt:lpstr>_</vt:lpstr>
      <vt:lpstr>_</vt:lpstr>
      <vt:lpstr>Посилання r-value в якості параметрів функції</vt:lpstr>
      <vt:lpstr>Посилання r-value в якості параметрів функції</vt:lpstr>
      <vt:lpstr>Повернення посилання r-value</vt:lpstr>
      <vt:lpstr>Завдання</vt:lpstr>
      <vt:lpstr>_</vt:lpstr>
      <vt:lpstr>Конструктор переміщення і Оператор присвоювання переміщенням</vt:lpstr>
      <vt:lpstr>Конструктор переміщення і Оператор присвоювання переміщенням</vt:lpstr>
      <vt:lpstr>Конструктор переміщення і Оператор присвоювання переміщенням</vt:lpstr>
      <vt:lpstr>Конструктор переміщення і Оператор присвоювання переміщенням</vt:lpstr>
      <vt:lpstr>Конструктор переміщення і Оператор присвоювання переміщенням</vt:lpstr>
      <vt:lpstr>_</vt:lpstr>
      <vt:lpstr>Конструктор переміщення і оператор присвоювання переміщенням</vt:lpstr>
      <vt:lpstr>Конструктор переміщення і оператор присвоювання переміщенням</vt:lpstr>
      <vt:lpstr>_</vt:lpstr>
      <vt:lpstr>_</vt:lpstr>
      <vt:lpstr>_</vt:lpstr>
      <vt:lpstr>_</vt:lpstr>
      <vt:lpstr>Коли викликаються конструктор переміщення і оператор присвоювання переміщенням?</vt:lpstr>
      <vt:lpstr>Ключове розуміння семантики переміщення</vt:lpstr>
      <vt:lpstr>Ключове розуміння семантики переміщення</vt:lpstr>
      <vt:lpstr>Ключове розуміння семантики переміщення</vt:lpstr>
      <vt:lpstr>Використання семантики переміщення з l-values</vt:lpstr>
      <vt:lpstr>Відключення копіювання</vt:lpstr>
      <vt:lpstr>Відключення копіювання</vt:lpstr>
      <vt:lpstr>Семантика копіювання vs. Семантика переміщення</vt:lpstr>
      <vt:lpstr>_</vt:lpstr>
      <vt:lpstr>_</vt:lpstr>
      <vt:lpstr>Функція std::move()</vt:lpstr>
      <vt:lpstr>Функція std::move()</vt:lpstr>
      <vt:lpstr>Функція std::move()</vt:lpstr>
      <vt:lpstr>_</vt:lpstr>
      <vt:lpstr>_</vt:lpstr>
      <vt:lpstr>Ще один приклад</vt:lpstr>
      <vt:lpstr>_</vt:lpstr>
      <vt:lpstr>_</vt:lpstr>
      <vt:lpstr>Функції переміщення</vt:lpstr>
      <vt:lpstr>Чим ще корисна функція std::move()?</vt:lpstr>
      <vt:lpstr>Висновки</vt:lpstr>
      <vt:lpstr>Розумний вказівник std::unique_ptr</vt:lpstr>
      <vt:lpstr>Розумний вказівник std::unique_ptr</vt:lpstr>
      <vt:lpstr>Розумний вказівник std::unique_ptr</vt:lpstr>
      <vt:lpstr>Розумний вказівник std::unique_ptr</vt:lpstr>
      <vt:lpstr>_</vt:lpstr>
      <vt:lpstr>_</vt:lpstr>
      <vt:lpstr>_</vt:lpstr>
      <vt:lpstr>Доступ до об’єкту, який зберігає розумний вказівник</vt:lpstr>
      <vt:lpstr>_</vt:lpstr>
      <vt:lpstr>_</vt:lpstr>
      <vt:lpstr>Розумний вказівник std::unique_ptr і динамічні масиви</vt:lpstr>
      <vt:lpstr>Функція std::make_unique()</vt:lpstr>
      <vt:lpstr>Функція std::make_unique()</vt:lpstr>
      <vt:lpstr>Безпека використання винятків</vt:lpstr>
      <vt:lpstr>Повернення розумного вказівника std::unique_ptr з функції</vt:lpstr>
      <vt:lpstr>Повернення розумного вказівника std::unique_ptr з функції</vt:lpstr>
      <vt:lpstr>Передача розумного вказівника std::unique_ptr в функцію</vt:lpstr>
      <vt:lpstr>_</vt:lpstr>
      <vt:lpstr>_</vt:lpstr>
      <vt:lpstr>Розумний вказівник std::unique_ptr і класи</vt:lpstr>
      <vt:lpstr>Неправильне використання розумного вказівника std::unique_ptr</vt:lpstr>
      <vt:lpstr>Неправильне використання розумного вказівника std::unique_ptr</vt:lpstr>
      <vt:lpstr>Завдання</vt:lpstr>
      <vt:lpstr>_</vt:lpstr>
      <vt:lpstr>Завдання №2</vt:lpstr>
      <vt:lpstr>_</vt:lpstr>
      <vt:lpstr>Розумний вказівник std::shared_ptr</vt:lpstr>
      <vt:lpstr>_</vt:lpstr>
      <vt:lpstr>_</vt:lpstr>
      <vt:lpstr>_</vt:lpstr>
      <vt:lpstr>Розумний вказівник std::shared_ptr</vt:lpstr>
      <vt:lpstr>Розумний вказівник std::shared_ptr</vt:lpstr>
      <vt:lpstr>Функція std::make_shared()</vt:lpstr>
      <vt:lpstr>_</vt:lpstr>
      <vt:lpstr>Деталі реалізації розумного вказівника std::shared_ptr</vt:lpstr>
      <vt:lpstr>Деталі реалізації розумного вказівника std::shared_ptr</vt:lpstr>
      <vt:lpstr>Створення std::shared_ptr з std::unique_ptr</vt:lpstr>
      <vt:lpstr>Небезпеки використання розумного вказівника std::shared_ptr</vt:lpstr>
      <vt:lpstr>Розумний вказівник std::shared_ptr і масиви</vt:lpstr>
      <vt:lpstr>Перетин розумних вказівників</vt:lpstr>
      <vt:lpstr>Перетин розумних вказівників</vt:lpstr>
      <vt:lpstr>_</vt:lpstr>
      <vt:lpstr>_</vt:lpstr>
      <vt:lpstr>Циклічна залежність</vt:lpstr>
      <vt:lpstr>Спрощена циклічна залежність</vt:lpstr>
      <vt:lpstr>_</vt:lpstr>
      <vt:lpstr>Розумний вказівник std::weak_ptr</vt:lpstr>
      <vt:lpstr>_</vt:lpstr>
      <vt:lpstr>_</vt:lpstr>
      <vt:lpstr>Використання розумного вказівника std::weak_ptr</vt:lpstr>
      <vt:lpstr>_</vt:lpstr>
      <vt:lpstr>_</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142</cp:revision>
  <dcterms:created xsi:type="dcterms:W3CDTF">2021-08-19T17:51:13Z</dcterms:created>
  <dcterms:modified xsi:type="dcterms:W3CDTF">2024-04-21T18:54:59Z</dcterms:modified>
</cp:coreProperties>
</file>